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64" r:id="rId3"/>
    <p:sldId id="257" r:id="rId4"/>
    <p:sldId id="260" r:id="rId5"/>
    <p:sldId id="259" r:id="rId6"/>
    <p:sldId id="262" r:id="rId7"/>
    <p:sldId id="261" r:id="rId8"/>
    <p:sldId id="258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9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70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CFED-A8C7-46DC-B93E-0B2A54CC49BB}" type="datetimeFigureOut">
              <a:rPr lang="en-US" smtClean="0"/>
              <a:pPr/>
              <a:t>1/2/15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63537-2682-4FE7-9E48-43C690BDC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CFED-A8C7-46DC-B93E-0B2A54CC49BB}" type="datetimeFigureOut">
              <a:rPr lang="en-US" smtClean="0"/>
              <a:pPr/>
              <a:t>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63537-2682-4FE7-9E48-43C690BDC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CFED-A8C7-46DC-B93E-0B2A54CC49BB}" type="datetimeFigureOut">
              <a:rPr lang="en-US" smtClean="0"/>
              <a:pPr/>
              <a:t>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63537-2682-4FE7-9E48-43C690BDC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CFED-A8C7-46DC-B93E-0B2A54CC49BB}" type="datetimeFigureOut">
              <a:rPr lang="en-US" smtClean="0"/>
              <a:pPr/>
              <a:t>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63537-2682-4FE7-9E48-43C690BDC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CFED-A8C7-46DC-B93E-0B2A54CC49BB}" type="datetimeFigureOut">
              <a:rPr lang="en-US" smtClean="0"/>
              <a:pPr/>
              <a:t>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63537-2682-4FE7-9E48-43C690BDC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CFED-A8C7-46DC-B93E-0B2A54CC49BB}" type="datetimeFigureOut">
              <a:rPr lang="en-US" smtClean="0"/>
              <a:pPr/>
              <a:t>1/2/15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63537-2682-4FE7-9E48-43C690BDC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CFED-A8C7-46DC-B93E-0B2A54CC49BB}" type="datetimeFigureOut">
              <a:rPr lang="en-US" smtClean="0"/>
              <a:pPr/>
              <a:t>1/2/15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63537-2682-4FE7-9E48-43C690BDC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CFED-A8C7-46DC-B93E-0B2A54CC49BB}" type="datetimeFigureOut">
              <a:rPr lang="en-US" smtClean="0"/>
              <a:pPr/>
              <a:t>1/2/15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263537-2682-4FE7-9E48-43C690BDC9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CFED-A8C7-46DC-B93E-0B2A54CC49BB}" type="datetimeFigureOut">
              <a:rPr lang="en-US" smtClean="0"/>
              <a:pPr/>
              <a:t>1/2/15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63537-2682-4FE7-9E48-43C690BDC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CFED-A8C7-46DC-B93E-0B2A54CC49BB}" type="datetimeFigureOut">
              <a:rPr lang="en-US" smtClean="0"/>
              <a:pPr/>
              <a:t>1/2/15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6263537-2682-4FE7-9E48-43C690BDC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B49CFED-A8C7-46DC-B93E-0B2A54CC49BB}" type="datetimeFigureOut">
              <a:rPr lang="en-US" smtClean="0"/>
              <a:pPr/>
              <a:t>1/2/15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63537-2682-4FE7-9E48-43C690BDC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B49CFED-A8C7-46DC-B93E-0B2A54CC49BB}" type="datetimeFigureOut">
              <a:rPr lang="en-US" smtClean="0"/>
              <a:pPr/>
              <a:t>1/2/15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6263537-2682-4FE7-9E48-43C690BDC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28800"/>
            <a:ext cx="6480048" cy="230124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Outcome: The power of the Church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6480048" cy="16002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Middle Ages</a:t>
            </a:r>
            <a:endParaRPr lang="en-US" sz="6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743200"/>
            <a:ext cx="6753225" cy="2952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5"/>
          <p:cNvSpPr/>
          <p:nvPr/>
        </p:nvSpPr>
        <p:spPr>
          <a:xfrm>
            <a:off x="1371600" y="4495800"/>
            <a:ext cx="2133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Constructive Response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 startAt="4"/>
            </a:pPr>
            <a:r>
              <a:rPr lang="en-US" sz="5100" dirty="0" smtClean="0"/>
              <a:t>What was the role of The Church during the Middle Ages?</a:t>
            </a:r>
            <a:endParaRPr lang="en-US" sz="5100" dirty="0"/>
          </a:p>
        </p:txBody>
      </p:sp>
      <p:pic>
        <p:nvPicPr>
          <p:cNvPr id="4" name="Picture 3" descr="Learningtarge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5832">
            <a:off x="6203331" y="4017872"/>
            <a:ext cx="2352389" cy="253753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Constructive Response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 startAt="4"/>
            </a:pPr>
            <a:r>
              <a:rPr lang="en-US" sz="5100" dirty="0" smtClean="0"/>
              <a:t>What was the role of The Church during the Middle Ages?</a:t>
            </a:r>
            <a:endParaRPr lang="en-US" sz="5100" dirty="0"/>
          </a:p>
        </p:txBody>
      </p:sp>
      <p:pic>
        <p:nvPicPr>
          <p:cNvPr id="4" name="Picture 3" descr="Learningtarge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5832">
            <a:off x="6203331" y="4017872"/>
            <a:ext cx="2352389" cy="253753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2971800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sz="3200" b="1" dirty="0" smtClean="0"/>
              <a:t>Christianity in the early Middle Ages</a:t>
            </a:r>
            <a:endParaRPr lang="en-US" sz="2800" dirty="0" smtClean="0"/>
          </a:p>
          <a:p>
            <a:pPr marL="962406" lvl="1" indent="-514350">
              <a:buFont typeface="+mj-lt"/>
              <a:buAutoNum type="alphaLcPeriod"/>
            </a:pPr>
            <a:r>
              <a:rPr lang="en-US" sz="1900" dirty="0" smtClean="0"/>
              <a:t>As society withered after the fall of Rome, Christianity was a </a:t>
            </a:r>
            <a:r>
              <a:rPr lang="en-US" sz="1900" b="1" u="sng" dirty="0" smtClean="0">
                <a:solidFill>
                  <a:srgbClr val="00B0F0"/>
                </a:solidFill>
              </a:rPr>
              <a:t>constant</a:t>
            </a:r>
          </a:p>
          <a:p>
            <a:pPr marL="962406" lvl="1" indent="-514350">
              <a:buFont typeface="+mj-lt"/>
              <a:buAutoNum type="alphaLcPeriod"/>
            </a:pPr>
            <a:r>
              <a:rPr lang="en-US" sz="1700" dirty="0" smtClean="0"/>
              <a:t>Popes and church leaders would be able to use the power vacuum in Europe as a way to </a:t>
            </a:r>
            <a:r>
              <a:rPr lang="en-US" sz="1700" b="1" u="sng" dirty="0" smtClean="0">
                <a:solidFill>
                  <a:srgbClr val="00B0F0"/>
                </a:solidFill>
              </a:rPr>
              <a:t>expand the power</a:t>
            </a:r>
            <a:r>
              <a:rPr lang="en-US" sz="1700" dirty="0" smtClean="0"/>
              <a:t> of Christianity throughout the Middle Ages</a:t>
            </a:r>
          </a:p>
          <a:p>
            <a:pPr marL="962406" lvl="1" indent="-514350">
              <a:buFont typeface="+mj-lt"/>
              <a:buAutoNum type="alphaLcPeriod"/>
            </a:pPr>
            <a:r>
              <a:rPr lang="en-US" sz="2000" dirty="0" smtClean="0"/>
              <a:t>Christianity was spread by:</a:t>
            </a:r>
          </a:p>
          <a:p>
            <a:pPr marL="1245870" lvl="2" indent="-514350">
              <a:buFont typeface="+mj-lt"/>
              <a:buAutoNum type="romanUcPeriod"/>
            </a:pPr>
            <a:r>
              <a:rPr lang="en-US" sz="2000" b="1" u="sng" dirty="0" smtClean="0">
                <a:solidFill>
                  <a:srgbClr val="00B0F0"/>
                </a:solidFill>
              </a:rPr>
              <a:t>Missionaries</a:t>
            </a:r>
            <a:r>
              <a:rPr lang="en-US" sz="2000" dirty="0" smtClean="0"/>
              <a:t> who risked their lives to spread Christianity</a:t>
            </a:r>
          </a:p>
          <a:p>
            <a:pPr marL="1245870" lvl="2" indent="-514350">
              <a:buFont typeface="+mj-lt"/>
              <a:buAutoNum type="romanUcPeriod"/>
            </a:pPr>
            <a:r>
              <a:rPr lang="en-US" sz="2000" b="1" u="sng" dirty="0" smtClean="0">
                <a:solidFill>
                  <a:srgbClr val="00B0F0"/>
                </a:solidFill>
              </a:rPr>
              <a:t>Clovis</a:t>
            </a:r>
            <a:r>
              <a:rPr lang="en-US" sz="2000" dirty="0" smtClean="0"/>
              <a:t> when he united the Franks through the use of Christianity</a:t>
            </a:r>
          </a:p>
          <a:p>
            <a:pPr marL="1245870" lvl="2" indent="-514350">
              <a:buFont typeface="+mj-lt"/>
              <a:buAutoNum type="romanUcPeriod"/>
            </a:pPr>
            <a:r>
              <a:rPr lang="en-US" sz="2000" b="1" u="sng" dirty="0" smtClean="0">
                <a:solidFill>
                  <a:srgbClr val="00B0F0"/>
                </a:solidFill>
              </a:rPr>
              <a:t>Attacks</a:t>
            </a:r>
            <a:r>
              <a:rPr lang="en-US" sz="2000" dirty="0" smtClean="0"/>
              <a:t> by </a:t>
            </a:r>
            <a:r>
              <a:rPr lang="en-US" sz="2000" b="1" u="sng" dirty="0" smtClean="0">
                <a:solidFill>
                  <a:srgbClr val="00B0F0"/>
                </a:solidFill>
              </a:rPr>
              <a:t>Muslims</a:t>
            </a:r>
            <a:r>
              <a:rPr lang="en-US" sz="2000" dirty="0" smtClean="0"/>
              <a:t> spurred people to convert to Christianity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600200"/>
            <a:ext cx="9372600" cy="4525963"/>
          </a:xfrm>
        </p:spPr>
        <p:txBody>
          <a:bodyPr/>
          <a:lstStyle/>
          <a:p>
            <a:pPr marL="962406" lvl="1" indent="-514350">
              <a:buFont typeface="+mj-lt"/>
              <a:buAutoNum type="arabicPeriod" startAt="2"/>
            </a:pPr>
            <a:r>
              <a:rPr lang="en-US" sz="2800" b="1" dirty="0" smtClean="0"/>
              <a:t>Structure of the Church</a:t>
            </a:r>
            <a:endParaRPr lang="en-US" sz="2400" dirty="0" smtClean="0"/>
          </a:p>
          <a:p>
            <a:pPr marL="1264158" lvl="2" indent="-514350">
              <a:buFont typeface="+mj-lt"/>
              <a:buAutoNum type="alphaLcPeriod"/>
            </a:pPr>
            <a:r>
              <a:rPr lang="en-US" sz="2000" dirty="0" smtClean="0"/>
              <a:t>The Church had different ranks of </a:t>
            </a:r>
            <a:r>
              <a:rPr lang="en-US" sz="2000" b="1" u="sng" dirty="0" smtClean="0">
                <a:solidFill>
                  <a:srgbClr val="00B0F0"/>
                </a:solidFill>
              </a:rPr>
              <a:t>clergy</a:t>
            </a:r>
            <a:r>
              <a:rPr lang="en-US" sz="2000" dirty="0" smtClean="0"/>
              <a:t>, or religious </a:t>
            </a:r>
            <a:r>
              <a:rPr lang="en-US" sz="2000" b="1" u="sng" dirty="0" smtClean="0">
                <a:solidFill>
                  <a:srgbClr val="00B0F0"/>
                </a:solidFill>
              </a:rPr>
              <a:t>officials</a:t>
            </a:r>
          </a:p>
          <a:p>
            <a:pPr marL="1264158" lvl="2" indent="-514350">
              <a:buFont typeface="+mj-lt"/>
              <a:buAutoNum type="alphaLcPeriod"/>
            </a:pPr>
            <a:r>
              <a:rPr lang="en-US" sz="2000" b="1" u="sng" dirty="0" smtClean="0">
                <a:solidFill>
                  <a:srgbClr val="00B0F0"/>
                </a:solidFill>
              </a:rPr>
              <a:t>Pope</a:t>
            </a:r>
            <a:r>
              <a:rPr lang="en-US" sz="2000" dirty="0" smtClean="0"/>
              <a:t> was head of Church</a:t>
            </a:r>
          </a:p>
          <a:p>
            <a:pPr marL="1264158" lvl="2" indent="-514350">
              <a:buFont typeface="+mj-lt"/>
              <a:buAutoNum type="alphaLcPeriod"/>
            </a:pPr>
            <a:r>
              <a:rPr lang="en-US" sz="2000" dirty="0" smtClean="0"/>
              <a:t>All clergy, including bishops and priests fell under </a:t>
            </a:r>
            <a:r>
              <a:rPr lang="en-US" sz="2000" b="1" u="sng" dirty="0" smtClean="0">
                <a:solidFill>
                  <a:srgbClr val="00B0F0"/>
                </a:solidFill>
              </a:rPr>
              <a:t>pope’s authority</a:t>
            </a:r>
          </a:p>
          <a:p>
            <a:pPr marL="1264158" lvl="2" indent="-514350">
              <a:buFont typeface="+mj-lt"/>
              <a:buAutoNum type="alphaLcPeriod"/>
            </a:pPr>
            <a:r>
              <a:rPr lang="en-US" sz="1900" dirty="0" smtClean="0"/>
              <a:t>For most people, </a:t>
            </a:r>
            <a:r>
              <a:rPr lang="en-US" sz="1800" b="1" u="sng" dirty="0" smtClean="0">
                <a:solidFill>
                  <a:srgbClr val="00B0F0"/>
                </a:solidFill>
              </a:rPr>
              <a:t>local priests</a:t>
            </a:r>
            <a:r>
              <a:rPr lang="en-US" sz="1900" dirty="0" smtClean="0"/>
              <a:t> served as the main contact with the Church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810000"/>
            <a:ext cx="4008166" cy="28642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2" name="Picture 2" descr="http://www.zerohedge.com/sites/default/files/images/user5/imageroot/2013/01/pope-benedict-xv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419600"/>
            <a:ext cx="2209800" cy="1538021"/>
          </a:xfrm>
          <a:prstGeom prst="rect">
            <a:avLst/>
          </a:prstGeom>
          <a:noFill/>
        </p:spPr>
      </p:pic>
      <p:pic>
        <p:nvPicPr>
          <p:cNvPr id="5124" name="Picture 4" descr="http://catholicphilly.com/media-files/2013/03/cards-for-ma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4495800"/>
            <a:ext cx="2133600" cy="1410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600200"/>
            <a:ext cx="9296400" cy="4525963"/>
          </a:xfrm>
        </p:spPr>
        <p:txBody>
          <a:bodyPr>
            <a:normAutofit/>
          </a:bodyPr>
          <a:lstStyle/>
          <a:p>
            <a:pPr marL="962406" lvl="1" indent="-514350">
              <a:buFont typeface="+mj-lt"/>
              <a:buAutoNum type="arabicPeriod" startAt="3"/>
            </a:pPr>
            <a:r>
              <a:rPr lang="en-US" sz="2800" b="1" dirty="0" smtClean="0"/>
              <a:t>Religion as a Unifying Force</a:t>
            </a:r>
            <a:endParaRPr lang="en-US" sz="2400" dirty="0" smtClean="0"/>
          </a:p>
          <a:p>
            <a:pPr marL="1264158" lvl="2" indent="-514350">
              <a:buFont typeface="+mj-lt"/>
              <a:buAutoNum type="alphaLcPeriod"/>
            </a:pPr>
            <a:r>
              <a:rPr lang="en-US" sz="1900" dirty="0" smtClean="0"/>
              <a:t>Feudalism created </a:t>
            </a:r>
            <a:r>
              <a:rPr lang="en-US" sz="1900" b="1" u="sng" dirty="0" smtClean="0">
                <a:solidFill>
                  <a:srgbClr val="00B0F0"/>
                </a:solidFill>
              </a:rPr>
              <a:t>division</a:t>
            </a:r>
            <a:r>
              <a:rPr lang="en-US" sz="1900" dirty="0" smtClean="0"/>
              <a:t> but Church teachings </a:t>
            </a:r>
            <a:r>
              <a:rPr lang="en-US" sz="1900" b="1" u="sng" dirty="0" smtClean="0">
                <a:solidFill>
                  <a:srgbClr val="00B0F0"/>
                </a:solidFill>
              </a:rPr>
              <a:t>bonded</a:t>
            </a:r>
            <a:r>
              <a:rPr lang="en-US" sz="1900" dirty="0" smtClean="0"/>
              <a:t> them together</a:t>
            </a:r>
          </a:p>
          <a:p>
            <a:pPr marL="1264158" lvl="2" indent="-514350">
              <a:buFont typeface="+mj-lt"/>
              <a:buAutoNum type="alphaLcPeriod"/>
            </a:pPr>
            <a:r>
              <a:rPr lang="en-US" sz="1600" dirty="0" smtClean="0"/>
              <a:t>Provided people with a sense of </a:t>
            </a:r>
            <a:r>
              <a:rPr lang="en-US" sz="1600" b="1" u="sng" dirty="0" smtClean="0">
                <a:solidFill>
                  <a:srgbClr val="00B0F0"/>
                </a:solidFill>
              </a:rPr>
              <a:t>security</a:t>
            </a:r>
            <a:r>
              <a:rPr lang="en-US" sz="1600" dirty="0" smtClean="0"/>
              <a:t> and of belonging to a religious </a:t>
            </a:r>
            <a:r>
              <a:rPr lang="en-US" sz="1600" b="1" u="sng" dirty="0" smtClean="0">
                <a:solidFill>
                  <a:srgbClr val="00B0F0"/>
                </a:solidFill>
              </a:rPr>
              <a:t>community</a:t>
            </a:r>
          </a:p>
          <a:p>
            <a:pPr marL="1264158" lvl="2" indent="-514350">
              <a:buFont typeface="+mj-lt"/>
              <a:buAutoNum type="alphaLcPeriod"/>
            </a:pPr>
            <a:r>
              <a:rPr lang="en-US" sz="1900" dirty="0" smtClean="0"/>
              <a:t>Priests and other clergy administered </a:t>
            </a:r>
            <a:r>
              <a:rPr lang="en-US" sz="1800" b="1" u="sng" dirty="0" smtClean="0">
                <a:solidFill>
                  <a:srgbClr val="00B0F0"/>
                </a:solidFill>
              </a:rPr>
              <a:t>sacraments</a:t>
            </a:r>
            <a:r>
              <a:rPr lang="en-US" sz="1900" dirty="0" smtClean="0"/>
              <a:t> (religious ceremonies)</a:t>
            </a:r>
          </a:p>
          <a:p>
            <a:pPr marL="1264158" lvl="2" indent="-514350">
              <a:buFont typeface="+mj-lt"/>
              <a:buAutoNum type="alphaLcPeriod"/>
            </a:pPr>
            <a:r>
              <a:rPr lang="en-US" sz="1900" dirty="0" smtClean="0"/>
              <a:t>All were subject to </a:t>
            </a:r>
            <a:r>
              <a:rPr lang="en-US" sz="1900" b="1" u="sng" dirty="0" smtClean="0">
                <a:solidFill>
                  <a:srgbClr val="00B0F0"/>
                </a:solidFill>
              </a:rPr>
              <a:t>canon law</a:t>
            </a:r>
            <a:r>
              <a:rPr lang="en-US" sz="1900" dirty="0" smtClean="0"/>
              <a:t>, or Church Law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http://www.catholicdeacon.org/images/CanonLaw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733800"/>
            <a:ext cx="218122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550926" indent="-514350">
              <a:buFont typeface="+mj-lt"/>
              <a:buAutoNum type="arabicPeriod" startAt="4"/>
            </a:pPr>
            <a:r>
              <a:rPr lang="en-US" sz="3200" b="1" dirty="0" smtClean="0"/>
              <a:t>Education</a:t>
            </a:r>
            <a:endParaRPr lang="en-US" sz="2800" dirty="0" smtClean="0"/>
          </a:p>
          <a:p>
            <a:pPr marL="905256" lvl="1" indent="-457200">
              <a:buFont typeface="+mj-lt"/>
              <a:buAutoNum type="alphaLcPeriod"/>
            </a:pPr>
            <a:r>
              <a:rPr lang="en-US" sz="1800" dirty="0" smtClean="0"/>
              <a:t>The Church offered the only place to receive an </a:t>
            </a:r>
            <a:r>
              <a:rPr lang="en-US" sz="1800" b="1" u="sng" dirty="0" smtClean="0">
                <a:solidFill>
                  <a:srgbClr val="00B0F0"/>
                </a:solidFill>
              </a:rPr>
              <a:t>education</a:t>
            </a:r>
            <a:r>
              <a:rPr lang="en-US" sz="1800" dirty="0" smtClean="0"/>
              <a:t> in the Middle Ages</a:t>
            </a:r>
          </a:p>
          <a:p>
            <a:pPr marL="905256" lvl="1" indent="-457200">
              <a:buFont typeface="+mj-lt"/>
              <a:buAutoNum type="alphaLcPeriod"/>
            </a:pPr>
            <a:r>
              <a:rPr lang="en-US" sz="2200" b="1" u="sng" dirty="0" smtClean="0">
                <a:solidFill>
                  <a:srgbClr val="00B0F0"/>
                </a:solidFill>
              </a:rPr>
              <a:t>Monasteries</a:t>
            </a:r>
            <a:r>
              <a:rPr lang="en-US" sz="2200" dirty="0" smtClean="0"/>
              <a:t> were religious communities for men</a:t>
            </a:r>
          </a:p>
          <a:p>
            <a:pPr marL="905256" lvl="1" indent="-457200">
              <a:buFont typeface="+mj-lt"/>
              <a:buAutoNum type="alphaLcPeriod"/>
            </a:pPr>
            <a:r>
              <a:rPr lang="en-US" sz="2000" dirty="0" smtClean="0"/>
              <a:t>Men in monasteries were called </a:t>
            </a:r>
            <a:r>
              <a:rPr lang="en-US" sz="2000" b="1" u="sng" dirty="0" smtClean="0">
                <a:solidFill>
                  <a:srgbClr val="00B0F0"/>
                </a:solidFill>
              </a:rPr>
              <a:t>monks</a:t>
            </a:r>
            <a:r>
              <a:rPr lang="en-US" sz="2000" dirty="0" smtClean="0"/>
              <a:t> and gave up </a:t>
            </a:r>
            <a:r>
              <a:rPr lang="en-US" sz="2000" b="1" u="sng" dirty="0" smtClean="0">
                <a:solidFill>
                  <a:srgbClr val="00B0F0"/>
                </a:solidFill>
              </a:rPr>
              <a:t>possessions</a:t>
            </a:r>
            <a:r>
              <a:rPr lang="en-US" sz="2000" dirty="0" smtClean="0"/>
              <a:t> to devote a life serving God</a:t>
            </a:r>
            <a:endParaRPr lang="en-US" sz="2000" b="1" u="sng" dirty="0" smtClean="0">
              <a:solidFill>
                <a:srgbClr val="00B0F0"/>
              </a:solidFill>
            </a:endParaRPr>
          </a:p>
          <a:p>
            <a:pPr marL="905256" lvl="1" indent="-457200">
              <a:buFont typeface="+mj-lt"/>
              <a:buAutoNum type="alphaLcPeriod"/>
            </a:pPr>
            <a:r>
              <a:rPr lang="en-US" sz="2400" dirty="0" smtClean="0"/>
              <a:t>Women, or </a:t>
            </a:r>
            <a:r>
              <a:rPr lang="en-US" sz="2400" b="1" u="sng" dirty="0" smtClean="0">
                <a:solidFill>
                  <a:srgbClr val="00B0F0"/>
                </a:solidFill>
              </a:rPr>
              <a:t>nuns</a:t>
            </a:r>
            <a:r>
              <a:rPr lang="en-US" sz="2400" dirty="0" smtClean="0"/>
              <a:t>, lived in </a:t>
            </a:r>
            <a:r>
              <a:rPr lang="en-US" sz="2400" b="1" u="sng" dirty="0" smtClean="0">
                <a:solidFill>
                  <a:srgbClr val="00B0F0"/>
                </a:solidFill>
              </a:rPr>
              <a:t>convents</a:t>
            </a:r>
          </a:p>
          <a:p>
            <a:pPr marL="905256" lvl="1" indent="-457200">
              <a:buFont typeface="+mj-lt"/>
              <a:buAutoNum type="alphaLcPeriod"/>
            </a:pPr>
            <a:r>
              <a:rPr lang="en-US" sz="1900" b="1" u="sng" dirty="0" smtClean="0">
                <a:solidFill>
                  <a:srgbClr val="00B0F0"/>
                </a:solidFill>
              </a:rPr>
              <a:t>St. Benedict</a:t>
            </a:r>
            <a:r>
              <a:rPr lang="en-US" sz="1900" dirty="0" smtClean="0"/>
              <a:t> wrote a book setting a practical set of rules for monasteries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495800"/>
            <a:ext cx="1714627" cy="20589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074" name="Picture 2" descr="http://t0.gstatic.com/images?q=tbn:ANd9GcSqwKiaPOUa1gvuhbEPvNxXyrbdlH-vqg8FabPx6IkL354f3nERFA:www.medievalages.net/wp-content/uploads/2013/08/medieval_monk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724400"/>
            <a:ext cx="1728611" cy="1866901"/>
          </a:xfrm>
          <a:prstGeom prst="rect">
            <a:avLst/>
          </a:prstGeom>
          <a:noFill/>
        </p:spPr>
      </p:pic>
      <p:pic>
        <p:nvPicPr>
          <p:cNvPr id="3076" name="Picture 4" descr="http://highlifetoday.com/wp-content/uploads/2013/12/Nun_rul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4572000"/>
            <a:ext cx="2133600" cy="1952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20000"/>
          </a:bodyPr>
          <a:lstStyle/>
          <a:p>
            <a:pPr marL="550926" indent="-514350">
              <a:buFont typeface="+mj-lt"/>
              <a:buAutoNum type="arabicPeriod" startAt="3"/>
            </a:pPr>
            <a:r>
              <a:rPr lang="en-US" sz="2400" b="1" dirty="0" smtClean="0"/>
              <a:t>Far-Reaching Authority of the Church</a:t>
            </a:r>
            <a:endParaRPr lang="en-US" sz="2400" dirty="0" smtClean="0"/>
          </a:p>
          <a:p>
            <a:pPr marL="962406" lvl="1" indent="-514350">
              <a:buFont typeface="+mj-lt"/>
              <a:buAutoNum type="alphaLcPeriod"/>
            </a:pPr>
            <a:r>
              <a:rPr lang="en-US" sz="2100" dirty="0" smtClean="0"/>
              <a:t>The Christian Church was becoming </a:t>
            </a:r>
            <a:r>
              <a:rPr lang="en-US" sz="2100" b="1" u="sng" dirty="0" smtClean="0">
                <a:solidFill>
                  <a:srgbClr val="00B0F0"/>
                </a:solidFill>
              </a:rPr>
              <a:t>secular</a:t>
            </a:r>
            <a:r>
              <a:rPr lang="en-US" sz="2100" dirty="0" smtClean="0"/>
              <a:t> or </a:t>
            </a:r>
            <a:r>
              <a:rPr lang="en-US" sz="2100" b="1" u="sng" dirty="0" smtClean="0">
                <a:solidFill>
                  <a:srgbClr val="00B0F0"/>
                </a:solidFill>
              </a:rPr>
              <a:t>worldly</a:t>
            </a:r>
            <a:r>
              <a:rPr lang="en-US" sz="2100" dirty="0" smtClean="0"/>
              <a:t>; extending its influence into all aspects of daily life especially </a:t>
            </a:r>
            <a:r>
              <a:rPr lang="en-US" sz="2100" b="1" u="sng" dirty="0" smtClean="0">
                <a:solidFill>
                  <a:srgbClr val="00B0F0"/>
                </a:solidFill>
              </a:rPr>
              <a:t>politics</a:t>
            </a:r>
          </a:p>
          <a:p>
            <a:pPr marL="962406" lvl="1" indent="-514350">
              <a:buFont typeface="+mj-lt"/>
              <a:buAutoNum type="alphaLcPeriod"/>
            </a:pPr>
            <a:r>
              <a:rPr lang="en-US" sz="1800" dirty="0" smtClean="0"/>
              <a:t>Example of Secular: Pope Gregory I used church revenues to </a:t>
            </a:r>
            <a:r>
              <a:rPr lang="en-US" sz="1800" b="1" u="sng" dirty="0" smtClean="0">
                <a:solidFill>
                  <a:srgbClr val="00B0F0"/>
                </a:solidFill>
              </a:rPr>
              <a:t>raise armies</a:t>
            </a:r>
            <a:r>
              <a:rPr lang="en-US" sz="1800" dirty="0" smtClean="0"/>
              <a:t>, repair </a:t>
            </a:r>
            <a:r>
              <a:rPr lang="en-US" sz="1800" b="1" u="sng" dirty="0" smtClean="0">
                <a:solidFill>
                  <a:srgbClr val="00B0F0"/>
                </a:solidFill>
              </a:rPr>
              <a:t>roads</a:t>
            </a:r>
            <a:r>
              <a:rPr lang="en-US" sz="1800" dirty="0" smtClean="0"/>
              <a:t>, and help the </a:t>
            </a:r>
            <a:r>
              <a:rPr lang="en-US" sz="1800" b="1" u="sng" dirty="0" smtClean="0">
                <a:solidFill>
                  <a:srgbClr val="00B0F0"/>
                </a:solidFill>
              </a:rPr>
              <a:t>poor</a:t>
            </a:r>
          </a:p>
          <a:p>
            <a:pPr marL="962406" lvl="1" indent="-514350">
              <a:buFont typeface="+mj-lt"/>
              <a:buAutoNum type="alphaLcPeriod"/>
            </a:pPr>
            <a:r>
              <a:rPr lang="en-US" sz="2100" dirty="0" smtClean="0"/>
              <a:t>The Church sought to influence </a:t>
            </a:r>
            <a:r>
              <a:rPr lang="en-US" sz="2100" b="1" u="sng" dirty="0" smtClean="0">
                <a:solidFill>
                  <a:srgbClr val="00B0F0"/>
                </a:solidFill>
              </a:rPr>
              <a:t>spiritual</a:t>
            </a:r>
            <a:r>
              <a:rPr lang="en-US" sz="2100" dirty="0" smtClean="0"/>
              <a:t> and </a:t>
            </a:r>
            <a:r>
              <a:rPr lang="en-US" sz="2100" b="1" u="sng" dirty="0" smtClean="0">
                <a:solidFill>
                  <a:srgbClr val="00B0F0"/>
                </a:solidFill>
              </a:rPr>
              <a:t>political</a:t>
            </a:r>
            <a:r>
              <a:rPr lang="en-US" sz="2100" dirty="0" smtClean="0"/>
              <a:t> matters when it crowned Charlemagne Roman Emperor in 800</a:t>
            </a:r>
          </a:p>
          <a:p>
            <a:pPr>
              <a:buNone/>
            </a:pPr>
            <a:endParaRPr lang="en-US" sz="2800" dirty="0" smtClean="0"/>
          </a:p>
          <a:p>
            <a:pPr marL="962406" lvl="1" indent="-514350">
              <a:buFont typeface="+mj-lt"/>
              <a:buAutoNum type="alphaLcPeriod" startAt="4"/>
            </a:pPr>
            <a:r>
              <a:rPr lang="en-US" sz="2200" b="1" dirty="0" smtClean="0"/>
              <a:t>Pope </a:t>
            </a:r>
            <a:r>
              <a:rPr lang="en-US" sz="2200" b="1" dirty="0" err="1" smtClean="0"/>
              <a:t>Gelasius</a:t>
            </a:r>
            <a:r>
              <a:rPr lang="en-US" sz="2200" b="1" dirty="0" smtClean="0"/>
              <a:t> I</a:t>
            </a:r>
            <a:r>
              <a:rPr lang="en-US" sz="2200" dirty="0" smtClean="0"/>
              <a:t> suggested that </a:t>
            </a:r>
            <a:r>
              <a:rPr lang="en-US" sz="2200" b="1" dirty="0" smtClean="0"/>
              <a:t>God</a:t>
            </a:r>
            <a:r>
              <a:rPr lang="en-US" sz="2200" dirty="0" smtClean="0"/>
              <a:t> had created </a:t>
            </a:r>
            <a:r>
              <a:rPr lang="en-US" sz="2200" b="1" u="sng" dirty="0" smtClean="0">
                <a:solidFill>
                  <a:srgbClr val="00B0F0"/>
                </a:solidFill>
              </a:rPr>
              <a:t>two swords</a:t>
            </a:r>
            <a:r>
              <a:rPr lang="en-US" sz="2200" dirty="0" smtClean="0"/>
              <a:t>:</a:t>
            </a:r>
          </a:p>
          <a:p>
            <a:pPr marL="1264158" lvl="2" indent="-514350">
              <a:buFont typeface="+mj-lt"/>
              <a:buAutoNum type="romanLcPeriod"/>
            </a:pPr>
            <a:r>
              <a:rPr lang="en-US" sz="2000" dirty="0" smtClean="0"/>
              <a:t>One sword was </a:t>
            </a:r>
            <a:r>
              <a:rPr lang="en-US" sz="2000" b="1" u="sng" dirty="0" smtClean="0">
                <a:solidFill>
                  <a:srgbClr val="00B0F0"/>
                </a:solidFill>
              </a:rPr>
              <a:t>religious</a:t>
            </a:r>
            <a:r>
              <a:rPr lang="en-US" sz="2000" dirty="0" smtClean="0"/>
              <a:t> ----&gt; held by </a:t>
            </a:r>
            <a:r>
              <a:rPr lang="en-US" sz="2000" b="1" u="sng" dirty="0" smtClean="0">
                <a:solidFill>
                  <a:srgbClr val="00B0F0"/>
                </a:solidFill>
              </a:rPr>
              <a:t>pope</a:t>
            </a:r>
          </a:p>
          <a:p>
            <a:pPr marL="1264158" lvl="2" indent="-514350">
              <a:buFont typeface="+mj-lt"/>
              <a:buAutoNum type="romanLcPeriod"/>
            </a:pPr>
            <a:r>
              <a:rPr lang="en-US" sz="2000" dirty="0" smtClean="0"/>
              <a:t>One sword was </a:t>
            </a:r>
            <a:r>
              <a:rPr lang="en-US" sz="2000" b="1" u="sng" dirty="0" smtClean="0">
                <a:solidFill>
                  <a:srgbClr val="00B0F0"/>
                </a:solidFill>
              </a:rPr>
              <a:t>political</a:t>
            </a:r>
            <a:r>
              <a:rPr lang="en-US" sz="2000" dirty="0" smtClean="0"/>
              <a:t> ----&gt; held by the </a:t>
            </a:r>
            <a:r>
              <a:rPr lang="en-US" sz="2000" b="1" u="sng" dirty="0" smtClean="0">
                <a:solidFill>
                  <a:srgbClr val="00B0F0"/>
                </a:solidFill>
              </a:rPr>
              <a:t>emperor</a:t>
            </a:r>
          </a:p>
          <a:p>
            <a:pPr marL="1264158" lvl="2" indent="-514350">
              <a:buFont typeface="+mj-lt"/>
              <a:buAutoNum type="romanLcPeriod"/>
            </a:pPr>
            <a:r>
              <a:rPr lang="en-US" sz="2000" dirty="0" smtClean="0"/>
              <a:t>Pope bows to emperor in </a:t>
            </a:r>
            <a:r>
              <a:rPr lang="en-US" sz="2000" b="1" u="sng" dirty="0" smtClean="0">
                <a:solidFill>
                  <a:srgbClr val="00B0F0"/>
                </a:solidFill>
              </a:rPr>
              <a:t>political</a:t>
            </a:r>
            <a:r>
              <a:rPr lang="en-US" sz="2000" dirty="0" smtClean="0"/>
              <a:t> matters</a:t>
            </a:r>
          </a:p>
          <a:p>
            <a:pPr marL="1264158" lvl="2" indent="-514350">
              <a:buFont typeface="+mj-lt"/>
              <a:buAutoNum type="romanLcPeriod"/>
            </a:pPr>
            <a:r>
              <a:rPr lang="en-US" sz="2000" dirty="0" smtClean="0"/>
              <a:t>Emperor bows to pope in </a:t>
            </a:r>
            <a:r>
              <a:rPr lang="en-US" sz="2000" b="1" u="sng" dirty="0" smtClean="0">
                <a:solidFill>
                  <a:srgbClr val="00B0F0"/>
                </a:solidFill>
              </a:rPr>
              <a:t>spiritual</a:t>
            </a:r>
            <a:r>
              <a:rPr lang="en-US" sz="2000" dirty="0" smtClean="0"/>
              <a:t> matters</a:t>
            </a:r>
          </a:p>
          <a:p>
            <a:pPr marL="1264158" lvl="2" indent="-514350">
              <a:buFont typeface="+mj-lt"/>
              <a:buAutoNum type="romanLcPeriod"/>
            </a:pPr>
            <a:r>
              <a:rPr lang="en-US" sz="2000" dirty="0" smtClean="0"/>
              <a:t>If each kept authority in own realm, the two could live in </a:t>
            </a:r>
            <a:r>
              <a:rPr lang="en-US" sz="2000" b="1" u="sng" dirty="0" smtClean="0">
                <a:solidFill>
                  <a:srgbClr val="00B0F0"/>
                </a:solidFill>
              </a:rPr>
              <a:t>harmony</a:t>
            </a:r>
          </a:p>
          <a:p>
            <a:pPr marL="1264158" lvl="2" indent="-514350">
              <a:buFont typeface="+mj-lt"/>
              <a:buAutoNum type="romanLcPeriod"/>
            </a:pPr>
            <a:r>
              <a:rPr lang="en-US" sz="2000" dirty="0" smtClean="0"/>
              <a:t>Unfortunately, this </a:t>
            </a:r>
            <a:r>
              <a:rPr lang="en-US" sz="2000" u="sng" dirty="0" smtClean="0">
                <a:solidFill>
                  <a:srgbClr val="00B0F0"/>
                </a:solidFill>
              </a:rPr>
              <a:t>separation of church and state</a:t>
            </a:r>
            <a:r>
              <a:rPr lang="en-US" sz="2000" dirty="0" smtClean="0"/>
              <a:t> didn’t always happen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4191000"/>
            <a:ext cx="914400" cy="1127761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04800"/>
            <a:ext cx="1108969" cy="15478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1"/>
            <a:ext cx="9144000" cy="4114800"/>
          </a:xfrm>
        </p:spPr>
        <p:txBody>
          <a:bodyPr>
            <a:normAutofit lnSpcReduction="10000"/>
          </a:bodyPr>
          <a:lstStyle/>
          <a:p>
            <a:pPr marL="550926" indent="-514350">
              <a:buFont typeface="+mj-lt"/>
              <a:buAutoNum type="arabicPeriod" startAt="4"/>
            </a:pPr>
            <a:r>
              <a:rPr lang="en-US" sz="3200" b="1" dirty="0" smtClean="0"/>
              <a:t>The Emperor Clashes with the Pope</a:t>
            </a:r>
            <a:endParaRPr lang="en-US" sz="2800" dirty="0" smtClean="0"/>
          </a:p>
          <a:p>
            <a:pPr marL="962406" lvl="1" indent="-514350">
              <a:buFont typeface="+mj-lt"/>
              <a:buAutoNum type="alphaLcPeriod"/>
            </a:pPr>
            <a:r>
              <a:rPr lang="en-US" sz="1850" dirty="0" smtClean="0"/>
              <a:t>Church unhappy with use of </a:t>
            </a:r>
            <a:r>
              <a:rPr lang="en-US" sz="1850" b="1" u="sng" dirty="0" smtClean="0">
                <a:solidFill>
                  <a:srgbClr val="00B0F0"/>
                </a:solidFill>
              </a:rPr>
              <a:t>lay investiture</a:t>
            </a:r>
          </a:p>
          <a:p>
            <a:pPr marL="962406" lvl="1" indent="-514350">
              <a:buFont typeface="+mj-lt"/>
              <a:buAutoNum type="alphaLcPeriod"/>
            </a:pPr>
            <a:r>
              <a:rPr lang="en-US" sz="1850" b="1" dirty="0" smtClean="0"/>
              <a:t>Lay investiture</a:t>
            </a:r>
            <a:r>
              <a:rPr lang="en-US" sz="1850" dirty="0" smtClean="0"/>
              <a:t>: </a:t>
            </a:r>
            <a:r>
              <a:rPr lang="en-US" sz="1850" b="1" u="sng" dirty="0" smtClean="0">
                <a:solidFill>
                  <a:srgbClr val="00B0F0"/>
                </a:solidFill>
              </a:rPr>
              <a:t>Kings appointing church officials</a:t>
            </a:r>
          </a:p>
          <a:p>
            <a:pPr marL="962406" lvl="1" indent="-514350">
              <a:buFont typeface="+mj-lt"/>
              <a:buAutoNum type="alphaLcPeriod"/>
            </a:pPr>
            <a:r>
              <a:rPr lang="en-US" sz="1850" dirty="0" smtClean="0"/>
              <a:t>Pope Gregory VII </a:t>
            </a:r>
            <a:r>
              <a:rPr lang="en-US" sz="1850" b="1" u="sng" dirty="0" smtClean="0">
                <a:solidFill>
                  <a:srgbClr val="00B0F0"/>
                </a:solidFill>
              </a:rPr>
              <a:t>banned</a:t>
            </a:r>
            <a:r>
              <a:rPr lang="en-US" sz="1850" dirty="0" smtClean="0"/>
              <a:t> lay investiture in 1075</a:t>
            </a:r>
          </a:p>
          <a:p>
            <a:pPr marL="962406" lvl="1" indent="-514350">
              <a:buFont typeface="+mj-lt"/>
              <a:buAutoNum type="alphaLcPeriod"/>
            </a:pPr>
            <a:r>
              <a:rPr lang="en-US" sz="1850" dirty="0" smtClean="0"/>
              <a:t>German Emperor </a:t>
            </a:r>
            <a:r>
              <a:rPr lang="en-US" sz="1850" b="1" u="sng" dirty="0" smtClean="0">
                <a:solidFill>
                  <a:srgbClr val="49ECFF"/>
                </a:solidFill>
              </a:rPr>
              <a:t>Henry IV</a:t>
            </a:r>
            <a:r>
              <a:rPr lang="en-US" sz="1850" b="1" dirty="0" smtClean="0">
                <a:solidFill>
                  <a:scrgbClr r="0" g="0" b="0"/>
                </a:solidFill>
              </a:rPr>
              <a:t> </a:t>
            </a:r>
            <a:r>
              <a:rPr lang="en-US" sz="1850" dirty="0" smtClean="0"/>
              <a:t>was furious with Pope Gregory VII</a:t>
            </a:r>
          </a:p>
          <a:p>
            <a:pPr marL="962406" lvl="1" indent="-514350">
              <a:buFont typeface="+mj-lt"/>
              <a:buAutoNum type="alphaLcPeriod"/>
            </a:pPr>
            <a:r>
              <a:rPr lang="en-US" sz="1850" dirty="0" smtClean="0"/>
              <a:t>Henry demanded the pope step down; Gregory </a:t>
            </a:r>
            <a:r>
              <a:rPr lang="en-US" sz="1850" b="1" u="sng" dirty="0" smtClean="0">
                <a:solidFill>
                  <a:srgbClr val="49ECFF"/>
                </a:solidFill>
              </a:rPr>
              <a:t>excommunicated</a:t>
            </a:r>
            <a:r>
              <a:rPr lang="en-US" sz="1850" dirty="0" smtClean="0"/>
              <a:t> Henry</a:t>
            </a:r>
          </a:p>
          <a:p>
            <a:pPr marL="962406" lvl="1" indent="-514350">
              <a:buFont typeface="+mj-lt"/>
              <a:buAutoNum type="alphaLcPeriod"/>
            </a:pPr>
            <a:r>
              <a:rPr lang="en-US" sz="1700" b="1" dirty="0" smtClean="0"/>
              <a:t>Excommunication</a:t>
            </a:r>
            <a:r>
              <a:rPr lang="en-US" sz="1850" dirty="0" smtClean="0"/>
              <a:t>: </a:t>
            </a:r>
            <a:r>
              <a:rPr lang="en-US" sz="1700" b="1" u="sng" dirty="0" smtClean="0">
                <a:solidFill>
                  <a:srgbClr val="00B0F0"/>
                </a:solidFill>
              </a:rPr>
              <a:t>taking away a person’s right of membership in the Church</a:t>
            </a:r>
          </a:p>
          <a:p>
            <a:pPr marL="962406" lvl="1" indent="-514350">
              <a:buFont typeface="+mj-lt"/>
              <a:buAutoNum type="alphaLcPeriod"/>
            </a:pPr>
            <a:r>
              <a:rPr lang="en-US" sz="1800" dirty="0" smtClean="0"/>
              <a:t>Henry </a:t>
            </a:r>
            <a:r>
              <a:rPr lang="en-US" sz="1800" b="1" u="sng" dirty="0" smtClean="0">
                <a:solidFill>
                  <a:srgbClr val="00B0F0"/>
                </a:solidFill>
              </a:rPr>
              <a:t>approached </a:t>
            </a:r>
            <a:r>
              <a:rPr lang="en-US" sz="1800" dirty="0" smtClean="0"/>
              <a:t>Gregory for </a:t>
            </a:r>
            <a:r>
              <a:rPr lang="en-US" sz="1800" b="1" u="sng" dirty="0" smtClean="0">
                <a:solidFill>
                  <a:srgbClr val="00B0F0"/>
                </a:solidFill>
              </a:rPr>
              <a:t>forgiveness</a:t>
            </a:r>
            <a:r>
              <a:rPr lang="en-US" sz="1800" dirty="0" smtClean="0"/>
              <a:t> and was forced to wait in the snow for 3 days</a:t>
            </a:r>
          </a:p>
          <a:p>
            <a:pPr marL="962406" lvl="1" indent="-514350">
              <a:buFont typeface="+mj-lt"/>
              <a:buAutoNum type="alphaLcPeriod"/>
            </a:pPr>
            <a:r>
              <a:rPr lang="en-US" sz="1800" dirty="0" smtClean="0"/>
              <a:t>Power of the Pope was </a:t>
            </a:r>
            <a:r>
              <a:rPr lang="en-US" sz="1800" b="1" u="sng" dirty="0" smtClean="0">
                <a:solidFill>
                  <a:srgbClr val="00B0F0"/>
                </a:solidFill>
              </a:rPr>
              <a:t>much greater</a:t>
            </a:r>
            <a:r>
              <a:rPr lang="en-US" sz="1800" b="1" dirty="0" smtClean="0">
                <a:solidFill>
                  <a:srgbClr val="00B0F0"/>
                </a:solidFill>
              </a:rPr>
              <a:t> </a:t>
            </a:r>
            <a:r>
              <a:rPr lang="en-US" sz="1800" dirty="0" smtClean="0"/>
              <a:t>than German kings</a:t>
            </a:r>
          </a:p>
          <a:p>
            <a:pPr marL="962406" lvl="1" indent="-514350">
              <a:buFont typeface="+mj-lt"/>
              <a:buAutoNum type="alphaLcPeriod"/>
            </a:pPr>
            <a:r>
              <a:rPr lang="en-US" sz="1850" dirty="0" smtClean="0"/>
              <a:t>Future kings would attempt to exert power over the </a:t>
            </a:r>
            <a:r>
              <a:rPr lang="en-US" sz="1850" b="1" u="sng" dirty="0" smtClean="0">
                <a:solidFill>
                  <a:srgbClr val="00B0F0"/>
                </a:solidFill>
              </a:rPr>
              <a:t>papacy</a:t>
            </a:r>
            <a:r>
              <a:rPr lang="en-US" sz="1850" dirty="0" smtClean="0"/>
              <a:t> (pope) </a:t>
            </a:r>
          </a:p>
          <a:p>
            <a:pPr marL="962406" lvl="1" indent="-514350">
              <a:buFont typeface="+mj-lt"/>
              <a:buAutoNum type="alphaLcPeriod"/>
            </a:pPr>
            <a:r>
              <a:rPr lang="en-US" sz="1800" dirty="0" smtClean="0"/>
              <a:t>These attempts would weaken </a:t>
            </a:r>
            <a:r>
              <a:rPr lang="en-US" sz="1800" b="1" u="sng" dirty="0" smtClean="0">
                <a:solidFill>
                  <a:srgbClr val="00B0F0"/>
                </a:solidFill>
              </a:rPr>
              <a:t>German</a:t>
            </a:r>
            <a:r>
              <a:rPr lang="en-US" sz="1800" dirty="0" smtClean="0"/>
              <a:t> provinces in Europe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Throughout the Middle Ages, the power of the Church </a:t>
            </a:r>
            <a:r>
              <a:rPr lang="en-US" sz="2000" b="1" u="sng" dirty="0" smtClean="0">
                <a:solidFill>
                  <a:srgbClr val="00B0F0"/>
                </a:solidFill>
              </a:rPr>
              <a:t>grew</a:t>
            </a:r>
            <a:r>
              <a:rPr lang="en-US" sz="2000" dirty="0" smtClean="0"/>
              <a:t>.  It was able to provide </a:t>
            </a:r>
            <a:r>
              <a:rPr lang="en-US" sz="2000" b="1" u="sng" dirty="0" smtClean="0">
                <a:solidFill>
                  <a:srgbClr val="00B0F0"/>
                </a:solidFill>
              </a:rPr>
              <a:t>unity</a:t>
            </a:r>
            <a:r>
              <a:rPr lang="en-US" sz="2000" dirty="0" smtClean="0"/>
              <a:t>, </a:t>
            </a:r>
            <a:r>
              <a:rPr lang="en-US" sz="2000" b="1" u="sng" dirty="0" smtClean="0">
                <a:solidFill>
                  <a:srgbClr val="00B0F0"/>
                </a:solidFill>
              </a:rPr>
              <a:t>education</a:t>
            </a:r>
            <a:r>
              <a:rPr lang="en-US" sz="2000" dirty="0" smtClean="0"/>
              <a:t>, and </a:t>
            </a:r>
            <a:r>
              <a:rPr lang="en-US" sz="2000" b="1" u="sng" dirty="0" smtClean="0">
                <a:solidFill>
                  <a:srgbClr val="00B0F0"/>
                </a:solidFill>
              </a:rPr>
              <a:t>strong empires</a:t>
            </a:r>
            <a:r>
              <a:rPr lang="en-US" sz="2000" dirty="0" smtClean="0"/>
              <a:t> even allowed popes to abandon morality and call for the bloody event known as </a:t>
            </a:r>
            <a:r>
              <a:rPr lang="en-US" sz="2000" b="1" u="sng" dirty="0" smtClean="0">
                <a:solidFill>
                  <a:srgbClr val="00B0F0"/>
                </a:solidFill>
              </a:rPr>
              <a:t>The Crusades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20482" name="Picture 2" descr="http://t1.gstatic.com/images?q=tbn:ANd9GcT67VeytkySHDnaHypg08I1jQkv_4GG27MhiTiyR4ILK-JCa-sK:abiggersociety.com/wp-content/uploads/2013/12/crusad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819400"/>
            <a:ext cx="5810250" cy="3562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122</TotalTime>
  <Words>591</Words>
  <Application>Microsoft Macintosh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Outcome: The power of the Church</vt:lpstr>
      <vt:lpstr>Constructive Response Questions</vt:lpstr>
      <vt:lpstr>The Power of the Church</vt:lpstr>
      <vt:lpstr>The Power of the Church</vt:lpstr>
      <vt:lpstr>The Power of the Church</vt:lpstr>
      <vt:lpstr>The Power of the Church</vt:lpstr>
      <vt:lpstr>The Power of the Church</vt:lpstr>
      <vt:lpstr>The Power of the Church</vt:lpstr>
      <vt:lpstr>Result:</vt:lpstr>
      <vt:lpstr>Constructive Response 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Outcome: The power of the Church</dc:title>
  <dc:creator>karl.sagan</dc:creator>
  <cp:lastModifiedBy>Karl Sagan</cp:lastModifiedBy>
  <cp:revision>12</cp:revision>
  <dcterms:created xsi:type="dcterms:W3CDTF">2015-01-02T23:32:16Z</dcterms:created>
  <dcterms:modified xsi:type="dcterms:W3CDTF">2015-01-02T23:32:26Z</dcterms:modified>
</cp:coreProperties>
</file>