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2" r:id="rId5"/>
    <p:sldId id="261" r:id="rId6"/>
    <p:sldId id="260" r:id="rId7"/>
    <p:sldId id="259" r:id="rId8"/>
    <p:sldId id="258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8C3-FD82-4F16-A5FB-89D8A88709AA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06A-B48F-4E6A-9CA8-DB86F7C24E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8C3-FD82-4F16-A5FB-89D8A88709AA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06A-B48F-4E6A-9CA8-DB86F7C24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8C3-FD82-4F16-A5FB-89D8A88709AA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06A-B48F-4E6A-9CA8-DB86F7C24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8C3-FD82-4F16-A5FB-89D8A88709AA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06A-B48F-4E6A-9CA8-DB86F7C24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8C3-FD82-4F16-A5FB-89D8A88709AA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06A-B48F-4E6A-9CA8-DB86F7C24E1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8C3-FD82-4F16-A5FB-89D8A88709AA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06A-B48F-4E6A-9CA8-DB86F7C24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8C3-FD82-4F16-A5FB-89D8A88709AA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06A-B48F-4E6A-9CA8-DB86F7C24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8C3-FD82-4F16-A5FB-89D8A88709AA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06A-B48F-4E6A-9CA8-DB86F7C24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8C3-FD82-4F16-A5FB-89D8A88709AA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06A-B48F-4E6A-9CA8-DB86F7C24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8C3-FD82-4F16-A5FB-89D8A88709AA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06A-B48F-4E6A-9CA8-DB86F7C24E1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A5FC8C3-FD82-4F16-A5FB-89D8A88709AA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71D06A-B48F-4E6A-9CA8-DB86F7C24E1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FC8C3-FD82-4F16-A5FB-89D8A88709AA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71D06A-B48F-4E6A-9CA8-DB86F7C24E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Jesus &amp; The Rise of Christianity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Reading Guide Freebies!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33400"/>
            <a:ext cx="137241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 World 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800600"/>
          </a:xfrm>
        </p:spPr>
        <p:txBody>
          <a:bodyPr/>
          <a:lstStyle/>
          <a:p>
            <a:pPr marL="633222" indent="-514350">
              <a:buFont typeface="+mj-lt"/>
              <a:buAutoNum type="arabicPeriod" startAt="10"/>
            </a:pPr>
            <a:r>
              <a:rPr lang="en-US" dirty="0" smtClean="0"/>
              <a:t>Why </a:t>
            </a:r>
            <a:r>
              <a:rPr lang="en-US" dirty="0" smtClean="0"/>
              <a:t>did Christianity Grow</a:t>
            </a:r>
            <a:r>
              <a:rPr lang="en-US" dirty="0" smtClean="0"/>
              <a:t>?</a:t>
            </a:r>
          </a:p>
          <a:p>
            <a:pPr marL="633222" indent="-514350">
              <a:buFont typeface="+mj-lt"/>
              <a:buAutoNum type="arabicPeriod" startAt="10"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Embraced all people</a:t>
            </a:r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Gave hope to the powerless</a:t>
            </a:r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Appealed to those who were sick of Rome</a:t>
            </a:r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Offered a personal relationship to God</a:t>
            </a:r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Promised eternal life after death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Constantine Accepts Christianity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800600"/>
          </a:xfrm>
        </p:spPr>
        <p:txBody>
          <a:bodyPr/>
          <a:lstStyle/>
          <a:p>
            <a:pPr marL="633222" indent="-514350">
              <a:buFont typeface="+mj-lt"/>
              <a:buAutoNum type="arabicPeriod" startAt="11"/>
            </a:pPr>
            <a:r>
              <a:rPr lang="en-US" sz="2100" dirty="0" smtClean="0"/>
              <a:t>How </a:t>
            </a:r>
            <a:r>
              <a:rPr lang="en-US" sz="2100" dirty="0" smtClean="0"/>
              <a:t>does Constantine's acceptance of Christianity increase its growth</a:t>
            </a:r>
            <a:r>
              <a:rPr lang="en-US" sz="2100" dirty="0" smtClean="0"/>
              <a:t>?</a:t>
            </a:r>
          </a:p>
          <a:p>
            <a:pPr marL="633222" indent="-514350">
              <a:buFont typeface="+mj-lt"/>
              <a:buAutoNum type="arabicPeriod" startAt="11"/>
            </a:pPr>
            <a:endParaRPr lang="en-US" sz="2100" dirty="0" smtClean="0"/>
          </a:p>
          <a:p>
            <a:pPr marL="633222" indent="-514350">
              <a:buNone/>
            </a:pPr>
            <a:r>
              <a:rPr lang="en-US" sz="2100" dirty="0" smtClean="0">
                <a:solidFill>
                  <a:srgbClr val="7030A0"/>
                </a:solidFill>
              </a:rPr>
              <a:t>Issued the Edict of Milan: made Christianity legal</a:t>
            </a:r>
            <a:endParaRPr lang="en-US" sz="2100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4648200" cy="348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Christian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800600"/>
          </a:xfrm>
        </p:spPr>
        <p:txBody>
          <a:bodyPr/>
          <a:lstStyle/>
          <a:p>
            <a:pPr marL="633222" indent="-514350">
              <a:buFont typeface="+mj-lt"/>
              <a:buAutoNum type="arabicPeriod" startAt="12"/>
            </a:pPr>
            <a:r>
              <a:rPr lang="en-US" sz="2200" dirty="0" smtClean="0"/>
              <a:t>Describe </a:t>
            </a:r>
            <a:r>
              <a:rPr lang="en-US" sz="2200" dirty="0" smtClean="0"/>
              <a:t>how Peter is the first Bishop &amp; Pope of the Christian church</a:t>
            </a:r>
            <a:r>
              <a:rPr lang="en-US" sz="2200" dirty="0" smtClean="0"/>
              <a:t>.</a:t>
            </a:r>
          </a:p>
          <a:p>
            <a:pPr marL="633222" indent="-514350">
              <a:buFont typeface="+mj-lt"/>
              <a:buAutoNum type="arabicPeriod" startAt="12"/>
            </a:pPr>
            <a:endParaRPr lang="en-US" sz="2200" dirty="0" smtClean="0"/>
          </a:p>
          <a:p>
            <a:pPr marL="633222" indent="-514350">
              <a:buNone/>
            </a:pPr>
            <a:r>
              <a:rPr lang="en-US" sz="2200" dirty="0" smtClean="0">
                <a:solidFill>
                  <a:srgbClr val="7030A0"/>
                </a:solidFill>
              </a:rPr>
              <a:t>Jesus said Peter would be the “Rock upon which the Christian Church would be built”</a:t>
            </a:r>
            <a:endParaRPr lang="en-US" sz="2200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19400"/>
            <a:ext cx="2433967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Fathers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800600"/>
          </a:xfrm>
        </p:spPr>
        <p:txBody>
          <a:bodyPr/>
          <a:lstStyle/>
          <a:p>
            <a:pPr marL="633222" indent="-514350">
              <a:buFont typeface="+mj-lt"/>
              <a:buAutoNum type="arabicPeriod" startAt="13"/>
            </a:pPr>
            <a:r>
              <a:rPr lang="en-US" sz="2800" dirty="0" smtClean="0"/>
              <a:t>What </a:t>
            </a:r>
            <a:r>
              <a:rPr lang="en-US" sz="2800" dirty="0" smtClean="0"/>
              <a:t>did St. Augustine teach about Christianity</a:t>
            </a:r>
            <a:r>
              <a:rPr lang="en-US" sz="2800" dirty="0" smtClean="0"/>
              <a:t>?</a:t>
            </a:r>
          </a:p>
          <a:p>
            <a:pPr marL="633222" indent="-514350">
              <a:buFont typeface="+mj-lt"/>
              <a:buAutoNum type="arabicPeriod" startAt="13"/>
            </a:pPr>
            <a:endParaRPr lang="en-US" sz="2800" dirty="0" smtClean="0"/>
          </a:p>
          <a:p>
            <a:pPr marL="633222" indent="-51435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The City of God is more important than cities like Rome</a:t>
            </a:r>
            <a:endParaRPr lang="en-US" sz="2800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2514600" cy="3400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&amp; The Rise of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800600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2900" dirty="0" smtClean="0"/>
              <a:t>What </a:t>
            </a:r>
            <a:r>
              <a:rPr lang="en-US" sz="2900" dirty="0" smtClean="0"/>
              <a:t>was Judea?  What happened to it in 6 A.D</a:t>
            </a:r>
            <a:r>
              <a:rPr lang="en-US" sz="2900" dirty="0" smtClean="0"/>
              <a:t>.?</a:t>
            </a:r>
            <a:endParaRPr lang="en-US" sz="2500" dirty="0" smtClean="0"/>
          </a:p>
          <a:p>
            <a:pPr marL="633222" indent="-514350">
              <a:buNone/>
            </a:pPr>
            <a:endParaRPr lang="en-US" sz="2500" dirty="0" smtClean="0"/>
          </a:p>
          <a:p>
            <a:pPr marL="633222" indent="-514350">
              <a:buNone/>
            </a:pPr>
            <a:r>
              <a:rPr lang="en-US" sz="2500" dirty="0" smtClean="0">
                <a:solidFill>
                  <a:srgbClr val="7030A0"/>
                </a:solidFill>
              </a:rPr>
              <a:t>The home of the Jews.</a:t>
            </a:r>
          </a:p>
          <a:p>
            <a:pPr marL="633222" indent="-514350">
              <a:buNone/>
            </a:pPr>
            <a:endParaRPr lang="en-US" sz="2500" dirty="0" smtClean="0">
              <a:solidFill>
                <a:srgbClr val="7030A0"/>
              </a:solidFill>
            </a:endParaRPr>
          </a:p>
          <a:p>
            <a:pPr marL="633222" indent="-514350">
              <a:buNone/>
            </a:pPr>
            <a:r>
              <a:rPr lang="en-US" sz="2500" dirty="0" smtClean="0">
                <a:solidFill>
                  <a:srgbClr val="7030A0"/>
                </a:solidFill>
              </a:rPr>
              <a:t>Rome took over in 6 A.D. and made Judea a Roman Province.</a:t>
            </a:r>
            <a:endParaRPr lang="en-US" sz="2900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5867400" cy="43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</a:t>
            </a:r>
            <a:r>
              <a:rPr lang="en-US" dirty="0" smtClean="0"/>
              <a:t>of Nazareth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800600"/>
          </a:xfrm>
        </p:spPr>
        <p:txBody>
          <a:bodyPr/>
          <a:lstStyle/>
          <a:p>
            <a:pPr marL="633222" indent="-514350">
              <a:buAutoNum type="arabicPeriod" startAt="2"/>
            </a:pPr>
            <a:r>
              <a:rPr lang="en-US" dirty="0" smtClean="0"/>
              <a:t>When </a:t>
            </a:r>
            <a:r>
              <a:rPr lang="en-US" dirty="0" smtClean="0"/>
              <a:t>was Jesus probably born</a:t>
            </a:r>
            <a:r>
              <a:rPr lang="en-US" dirty="0" smtClean="0"/>
              <a:t>?</a:t>
            </a:r>
          </a:p>
          <a:p>
            <a:pPr marL="633222" indent="-514350">
              <a:buNone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6-4 B.C.</a:t>
            </a:r>
            <a:r>
              <a:rPr lang="en-US" dirty="0" smtClean="0"/>
              <a:t>	</a:t>
            </a:r>
            <a:endParaRPr lang="en-US" dirty="0" smtClean="0"/>
          </a:p>
          <a:p>
            <a:pPr marL="633222" indent="-514350">
              <a:buAutoNum type="arabicPeriod" startAt="2"/>
            </a:pPr>
            <a:endParaRPr lang="en-US" dirty="0" smtClean="0"/>
          </a:p>
          <a:p>
            <a:pPr marL="633222" indent="-514350">
              <a:buNone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smtClean="0"/>
              <a:t>		At what age did he start his ministry</a:t>
            </a:r>
            <a:r>
              <a:rPr lang="en-US" dirty="0" smtClean="0"/>
              <a:t>?</a:t>
            </a:r>
          </a:p>
          <a:p>
            <a:pPr marL="633222" indent="-514350">
              <a:buNone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Age 30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76400"/>
            <a:ext cx="2057400" cy="221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</a:t>
            </a:r>
            <a:r>
              <a:rPr lang="en-US" dirty="0" smtClean="0"/>
              <a:t>of Nazareth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800600"/>
          </a:xfrm>
        </p:spPr>
        <p:txBody>
          <a:bodyPr/>
          <a:lstStyle/>
          <a:p>
            <a:pPr marL="633222" indent="-514350">
              <a:buFont typeface="+mj-lt"/>
              <a:buAutoNum type="arabicPeriod" startAt="3"/>
            </a:pPr>
            <a:r>
              <a:rPr lang="en-US" dirty="0" smtClean="0"/>
              <a:t> </a:t>
            </a:r>
            <a:r>
              <a:rPr lang="en-US" dirty="0" smtClean="0"/>
              <a:t>What did Jesus do for the next 3 years</a:t>
            </a:r>
            <a:r>
              <a:rPr lang="en-US" dirty="0" smtClean="0"/>
              <a:t>?</a:t>
            </a:r>
          </a:p>
          <a:p>
            <a:pPr marL="633222" indent="-514350">
              <a:buFont typeface="+mj-lt"/>
              <a:buAutoNum type="arabicPeriod" startAt="3"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Preached</a:t>
            </a:r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Taught</a:t>
            </a:r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Did good works</a:t>
            </a:r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Performed miracles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Growing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800600"/>
          </a:xfrm>
        </p:spPr>
        <p:txBody>
          <a:bodyPr/>
          <a:lstStyle/>
          <a:p>
            <a:pPr marL="633222" indent="-514350">
              <a:buFont typeface="+mj-lt"/>
              <a:buAutoNum type="arabicPeriod" startAt="4"/>
            </a:pPr>
            <a:r>
              <a:rPr lang="en-US" dirty="0" smtClean="0"/>
              <a:t>Define Apostles:</a:t>
            </a:r>
          </a:p>
          <a:p>
            <a:pPr marL="633222" indent="-514350">
              <a:buFont typeface="+mj-lt"/>
              <a:buAutoNum type="arabicPeriod" startAt="4"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12 of Jesus' disciples (followers) some of which wrote the Gospels.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76600"/>
            <a:ext cx="3124200" cy="342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Growing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800600"/>
          </a:xfrm>
        </p:spPr>
        <p:txBody>
          <a:bodyPr/>
          <a:lstStyle/>
          <a:p>
            <a:pPr marL="633222" indent="-514350">
              <a:buFont typeface="+mj-lt"/>
              <a:buAutoNum type="arabicPeriod" startAt="5"/>
            </a:pPr>
            <a:r>
              <a:rPr lang="en-US" dirty="0" smtClean="0"/>
              <a:t> </a:t>
            </a:r>
            <a:r>
              <a:rPr lang="en-US" dirty="0" smtClean="0"/>
              <a:t>What the special appeal of Jesus</a:t>
            </a:r>
            <a:r>
              <a:rPr lang="en-US" dirty="0" smtClean="0"/>
              <a:t>?</a:t>
            </a:r>
          </a:p>
          <a:p>
            <a:pPr marL="633222" indent="-514350">
              <a:buFont typeface="+mj-lt"/>
              <a:buAutoNum type="arabicPeriod" startAt="5"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He ignored wealth and status</a:t>
            </a:r>
          </a:p>
          <a:p>
            <a:pPr marL="633222" indent="-51435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Healer</a:t>
            </a:r>
          </a:p>
          <a:p>
            <a:pPr marL="633222" indent="-51435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Peaceful; people were touched by his message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Jesus'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800600"/>
          </a:xfrm>
        </p:spPr>
        <p:txBody>
          <a:bodyPr/>
          <a:lstStyle/>
          <a:p>
            <a:pPr marL="633222" indent="-514350">
              <a:buFont typeface="+mj-lt"/>
              <a:buAutoNum type="arabicPeriod" startAt="6"/>
            </a:pPr>
            <a:r>
              <a:rPr lang="en-US" dirty="0" smtClean="0"/>
              <a:t>Why </a:t>
            </a:r>
            <a:r>
              <a:rPr lang="en-US" dirty="0" smtClean="0"/>
              <a:t>was Jesus crucified</a:t>
            </a:r>
            <a:r>
              <a:rPr lang="en-US" dirty="0" smtClean="0"/>
              <a:t>?</a:t>
            </a:r>
          </a:p>
          <a:p>
            <a:pPr marL="633222" indent="-514350">
              <a:buNone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He was seen as a threat to the authority of Rome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Who </a:t>
            </a:r>
            <a:r>
              <a:rPr lang="en-US" dirty="0" smtClean="0"/>
              <a:t>ordered the crucifixion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Pontius Pilate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429000"/>
            <a:ext cx="2641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Christianity Spreads Through the Empire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Paul’s Mission</a:t>
            </a:r>
          </a:p>
          <a:p>
            <a:pPr marL="633222" indent="-514350">
              <a:buFont typeface="+mj-lt"/>
              <a:buAutoNum type="arabicPeriod" startAt="7"/>
            </a:pPr>
            <a:r>
              <a:rPr lang="en-US" dirty="0" smtClean="0"/>
              <a:t>Who </a:t>
            </a:r>
            <a:r>
              <a:rPr lang="en-US" dirty="0" smtClean="0"/>
              <a:t>was Paul and what did he do</a:t>
            </a:r>
            <a:r>
              <a:rPr lang="en-US" dirty="0" smtClean="0"/>
              <a:t>?</a:t>
            </a:r>
          </a:p>
          <a:p>
            <a:pPr marL="633222" indent="-514350">
              <a:buNone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Apostle who wrote letters which are a big part of the New Testament of the Bible</a:t>
            </a:r>
          </a:p>
          <a:p>
            <a:pPr marL="633222" indent="-514350">
              <a:buFont typeface="+mj-lt"/>
              <a:buAutoNum type="arabicPeriod" startAt="7"/>
            </a:pPr>
            <a:endParaRPr lang="en-US" dirty="0" smtClean="0"/>
          </a:p>
          <a:p>
            <a:pPr marL="633222" indent="-514350">
              <a:buFont typeface="+mj-lt"/>
              <a:buAutoNum type="arabicPeriod" startAt="7"/>
            </a:pPr>
            <a:endParaRPr lang="en-US" dirty="0" smtClean="0"/>
          </a:p>
          <a:p>
            <a:pPr marL="633222" indent="-514350">
              <a:buFont typeface="+mj-lt"/>
              <a:buAutoNum type="arabicPeriod" startAt="7"/>
            </a:pPr>
            <a:endParaRPr lang="en-US" dirty="0" smtClean="0"/>
          </a:p>
          <a:p>
            <a:pPr marL="633222" indent="-514350">
              <a:buFont typeface="+mj-lt"/>
              <a:buAutoNum type="arabicPeriod" startAt="7"/>
            </a:pPr>
            <a:r>
              <a:rPr lang="en-US" dirty="0" smtClean="0"/>
              <a:t>How </a:t>
            </a:r>
            <a:r>
              <a:rPr lang="en-US" dirty="0" smtClean="0"/>
              <a:t>did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 help the spread of Christianity into Rome</a:t>
            </a:r>
            <a:r>
              <a:rPr lang="en-US" dirty="0" smtClean="0"/>
              <a:t>?</a:t>
            </a:r>
          </a:p>
          <a:p>
            <a:pPr marL="633222" indent="-514350">
              <a:buNone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Allowed safe travel and trade---&gt; spread ideas</a:t>
            </a:r>
            <a:endParaRPr lang="en-US" dirty="0" smtClean="0">
              <a:solidFill>
                <a:srgbClr val="7030A0"/>
              </a:solidFill>
            </a:endParaRPr>
          </a:p>
          <a:p>
            <a:pPr marL="633222" indent="-514350">
              <a:buFont typeface="+mj-lt"/>
              <a:buAutoNum type="arabicPeriod" startAt="7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276600"/>
            <a:ext cx="1600200" cy="195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Persecution of Christians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4800600"/>
          </a:xfrm>
        </p:spPr>
        <p:txBody>
          <a:bodyPr/>
          <a:lstStyle/>
          <a:p>
            <a:pPr marL="633222" indent="-514350">
              <a:buFont typeface="+mj-lt"/>
              <a:buAutoNum type="arabicPeriod" startAt="9"/>
            </a:pPr>
            <a:r>
              <a:rPr lang="en-US" dirty="0" smtClean="0"/>
              <a:t>Why </a:t>
            </a:r>
            <a:r>
              <a:rPr lang="en-US" dirty="0" smtClean="0"/>
              <a:t>did the Romans dislike Christians</a:t>
            </a:r>
            <a:r>
              <a:rPr lang="en-US" dirty="0" smtClean="0"/>
              <a:t>?</a:t>
            </a:r>
          </a:p>
          <a:p>
            <a:pPr marL="633222" indent="-514350">
              <a:buFont typeface="+mj-lt"/>
              <a:buAutoNum type="arabicPeriod" startAt="9"/>
            </a:pPr>
            <a:endParaRPr lang="en-US" dirty="0" smtClean="0"/>
          </a:p>
          <a:p>
            <a:pPr marL="633222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Christians refuse to worship Roman gods.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</TotalTime>
  <Words>337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Jesus &amp; The Rise of Christianity</vt:lpstr>
      <vt:lpstr>Jesus &amp; The Rise of Christianity</vt:lpstr>
      <vt:lpstr>Jesus of Nazareth</vt:lpstr>
      <vt:lpstr>Jesus of Nazareth</vt:lpstr>
      <vt:lpstr>A Growing Movement</vt:lpstr>
      <vt:lpstr>A Growing Movement</vt:lpstr>
      <vt:lpstr>Jesus' Death</vt:lpstr>
      <vt:lpstr>Christianity Spreads Through the Empire</vt:lpstr>
      <vt:lpstr>Persecution of Christians</vt:lpstr>
      <vt:lpstr>A World Religion </vt:lpstr>
      <vt:lpstr>Constantine Accepts Christianity </vt:lpstr>
      <vt:lpstr>Early Christian Church</vt:lpstr>
      <vt:lpstr>Fathers of the Church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&amp; The Rise of Christianity</dc:title>
  <dc:creator>karl.sagan</dc:creator>
  <cp:lastModifiedBy>karl.sagan</cp:lastModifiedBy>
  <cp:revision>6</cp:revision>
  <dcterms:created xsi:type="dcterms:W3CDTF">2012-02-17T14:57:26Z</dcterms:created>
  <dcterms:modified xsi:type="dcterms:W3CDTF">2012-02-17T15:54:32Z</dcterms:modified>
</cp:coreProperties>
</file>