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slides/slide25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s/slide2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s/slide2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slides/slide22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s/slide20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60" r:id="rId1"/>
  </p:sldMasterIdLst>
  <p:sldIdLst>
    <p:sldId id="256" r:id="rId2"/>
    <p:sldId id="282" r:id="rId3"/>
    <p:sldId id="284" r:id="rId4"/>
    <p:sldId id="257" r:id="rId5"/>
    <p:sldId id="277" r:id="rId6"/>
    <p:sldId id="267" r:id="rId7"/>
    <p:sldId id="269" r:id="rId8"/>
    <p:sldId id="266" r:id="rId9"/>
    <p:sldId id="278" r:id="rId10"/>
    <p:sldId id="265" r:id="rId11"/>
    <p:sldId id="275" r:id="rId12"/>
    <p:sldId id="264" r:id="rId13"/>
    <p:sldId id="270" r:id="rId14"/>
    <p:sldId id="272" r:id="rId15"/>
    <p:sldId id="279" r:id="rId16"/>
    <p:sldId id="280" r:id="rId17"/>
    <p:sldId id="281" r:id="rId18"/>
    <p:sldId id="263" r:id="rId19"/>
    <p:sldId id="273" r:id="rId20"/>
    <p:sldId id="274" r:id="rId21"/>
    <p:sldId id="262" r:id="rId22"/>
    <p:sldId id="261" r:id="rId23"/>
    <p:sldId id="276" r:id="rId24"/>
    <p:sldId id="260" r:id="rId25"/>
    <p:sldId id="283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57" d="100"/>
          <a:sy n="57" d="100"/>
        </p:scale>
        <p:origin x="-104" y="-9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3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3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A42DF-2F63-694C-8FE1-1B15F2BF6E81}" type="datetimeFigureOut">
              <a:rPr lang="en-US" smtClean="0"/>
              <a:pPr/>
              <a:t>11/22/14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2389F329-7C6B-D64F-9260-3D628BD67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A42DF-2F63-694C-8FE1-1B15F2BF6E81}" type="datetimeFigureOut">
              <a:rPr lang="en-US" smtClean="0"/>
              <a:pPr/>
              <a:t>11/22/14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9F329-7C6B-D64F-9260-3D628BD67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A42DF-2F63-694C-8FE1-1B15F2BF6E81}" type="datetimeFigureOut">
              <a:rPr lang="en-US" smtClean="0"/>
              <a:pPr/>
              <a:t>11/22/14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9F329-7C6B-D64F-9260-3D628BD67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A42DF-2F63-694C-8FE1-1B15F2BF6E81}" type="datetimeFigureOut">
              <a:rPr lang="en-US" smtClean="0"/>
              <a:pPr/>
              <a:t>11/22/14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2389F329-7C6B-D64F-9260-3D628BD67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3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A42DF-2F63-694C-8FE1-1B15F2BF6E81}" type="datetimeFigureOut">
              <a:rPr lang="en-US" smtClean="0"/>
              <a:pPr/>
              <a:t>11/22/14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9F329-7C6B-D64F-9260-3D628BD673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6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A42DF-2F63-694C-8FE1-1B15F2BF6E81}" type="datetimeFigureOut">
              <a:rPr lang="en-US" smtClean="0"/>
              <a:pPr/>
              <a:t>11/22/14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9F329-7C6B-D64F-9260-3D628BD67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1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49"/>
            <a:ext cx="4290556" cy="639763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7" y="666749"/>
            <a:ext cx="4292241" cy="639763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A42DF-2F63-694C-8FE1-1B15F2BF6E81}" type="datetimeFigureOut">
              <a:rPr lang="en-US" smtClean="0"/>
              <a:pPr/>
              <a:t>11/22/14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2389F329-7C6B-D64F-9260-3D628BD673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A42DF-2F63-694C-8FE1-1B15F2BF6E81}" type="datetimeFigureOut">
              <a:rPr lang="en-US" smtClean="0"/>
              <a:pPr/>
              <a:t>11/22/14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9F329-7C6B-D64F-9260-3D628BD67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A42DF-2F63-694C-8FE1-1B15F2BF6E81}" type="datetimeFigureOut">
              <a:rPr lang="en-US" smtClean="0"/>
              <a:pPr/>
              <a:t>11/22/14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9F329-7C6B-D64F-9260-3D628BD67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1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2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A42DF-2F63-694C-8FE1-1B15F2BF6E81}" type="datetimeFigureOut">
              <a:rPr lang="en-US" smtClean="0"/>
              <a:pPr/>
              <a:t>11/22/14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9F329-7C6B-D64F-9260-3D628BD67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5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A42DF-2F63-694C-8FE1-1B15F2BF6E81}" type="datetimeFigureOut">
              <a:rPr lang="en-US" smtClean="0"/>
              <a:pPr/>
              <a:t>11/22/14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9F329-7C6B-D64F-9260-3D628BD673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1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9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3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FEA42DF-2F63-694C-8FE1-1B15F2BF6E81}" type="datetimeFigureOut">
              <a:rPr lang="en-US" smtClean="0"/>
              <a:pPr/>
              <a:t>11/22/14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1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389F329-7C6B-D64F-9260-3D628BD673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9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2600" dirty="0" smtClean="0"/>
              <a:t>Outcome: Geography, Culture, &amp; The Old Kingdom</a:t>
            </a:r>
            <a:endParaRPr lang="en-US" sz="2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6300" dirty="0" smtClean="0"/>
              <a:t>Ancient Egypt &amp; Judaism</a:t>
            </a:r>
            <a:endParaRPr lang="en-US" sz="63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5221" y="352261"/>
            <a:ext cx="4198251" cy="3152505"/>
          </a:xfrm>
          <a:prstGeom prst="rect">
            <a:avLst/>
          </a:prstGeom>
          <a:effectLst>
            <a:outerShdw blurRad="50800" dist="38100" dir="13500000" algn="tl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Geography, Culture, &amp; The Old Kingdom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554163"/>
            <a:ext cx="9144000" cy="5092700"/>
          </a:xfrm>
        </p:spPr>
        <p:txBody>
          <a:bodyPr/>
          <a:lstStyle/>
          <a:p>
            <a:pPr marL="514350" lvl="0" indent="-514350">
              <a:buFont typeface="+mj-lt"/>
              <a:buAutoNum type="arabicPeriod" startAt="3"/>
            </a:pPr>
            <a:r>
              <a:rPr lang="en-US" dirty="0" smtClean="0"/>
              <a:t>Egypt Unites into a Kingdom</a:t>
            </a:r>
            <a:endParaRPr lang="en-US" sz="2800" dirty="0" smtClean="0"/>
          </a:p>
          <a:p>
            <a:pPr marL="914400" lvl="1" indent="-457200">
              <a:buFont typeface="+mj-lt"/>
              <a:buAutoNum type="alphaLcPeriod"/>
            </a:pPr>
            <a:r>
              <a:rPr lang="en-US" sz="1850" dirty="0" smtClean="0"/>
              <a:t>A king named </a:t>
            </a:r>
            <a:r>
              <a:rPr lang="en-US" sz="1850" b="1" u="sng" dirty="0" err="1" smtClean="0">
                <a:solidFill>
                  <a:srgbClr val="3366FF"/>
                </a:solidFill>
              </a:rPr>
              <a:t>Narmer</a:t>
            </a:r>
            <a:r>
              <a:rPr lang="en-US" sz="1850" dirty="0" smtClean="0"/>
              <a:t> united Upper and Lower Egypt into one empire in 3000 BC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200" dirty="0" err="1" smtClean="0"/>
              <a:t>Narmer</a:t>
            </a:r>
            <a:r>
              <a:rPr lang="en-US" sz="2200" dirty="0" smtClean="0"/>
              <a:t> </a:t>
            </a:r>
            <a:r>
              <a:rPr lang="en-US" sz="2200" b="1" u="sng" dirty="0" smtClean="0">
                <a:solidFill>
                  <a:srgbClr val="3366FF"/>
                </a:solidFill>
              </a:rPr>
              <a:t>Palette</a:t>
            </a:r>
            <a:r>
              <a:rPr lang="en-US" sz="2200" dirty="0" smtClean="0"/>
              <a:t> depicts with hieroglyphics how </a:t>
            </a:r>
            <a:r>
              <a:rPr lang="en-US" sz="2200" dirty="0" err="1" smtClean="0"/>
              <a:t>Narmer</a:t>
            </a:r>
            <a:r>
              <a:rPr lang="en-US" sz="2200" dirty="0" smtClean="0"/>
              <a:t> unified Egypt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200" dirty="0" err="1" smtClean="0"/>
              <a:t>Narmer</a:t>
            </a:r>
            <a:r>
              <a:rPr lang="en-US" sz="2200" dirty="0" smtClean="0"/>
              <a:t> is sometimes called the </a:t>
            </a:r>
            <a:r>
              <a:rPr lang="en-US" sz="2200" b="1" u="sng" dirty="0" smtClean="0">
                <a:solidFill>
                  <a:srgbClr val="3366FF"/>
                </a:solidFill>
              </a:rPr>
              <a:t>Scorpion King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200" dirty="0" err="1" smtClean="0"/>
              <a:t>Narmer</a:t>
            </a:r>
            <a:r>
              <a:rPr lang="en-US" sz="2200" dirty="0" smtClean="0"/>
              <a:t> created the first Egyptian </a:t>
            </a:r>
            <a:r>
              <a:rPr lang="en-US" sz="2200" b="1" u="sng" dirty="0" smtClean="0">
                <a:solidFill>
                  <a:srgbClr val="3366FF"/>
                </a:solidFill>
              </a:rPr>
              <a:t>dynasty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200" dirty="0" smtClean="0"/>
              <a:t>Ancient Egypt would see </a:t>
            </a:r>
            <a:r>
              <a:rPr lang="en-US" sz="2200" b="1" u="sng" dirty="0" smtClean="0">
                <a:solidFill>
                  <a:srgbClr val="3366FF"/>
                </a:solidFill>
              </a:rPr>
              <a:t>31</a:t>
            </a:r>
            <a:r>
              <a:rPr lang="en-US" sz="2200" dirty="0" smtClean="0"/>
              <a:t> dynasties spanning </a:t>
            </a:r>
            <a:r>
              <a:rPr lang="en-US" sz="2200" b="1" u="sng" dirty="0" smtClean="0">
                <a:solidFill>
                  <a:srgbClr val="3366FF"/>
                </a:solidFill>
              </a:rPr>
              <a:t>2,600</a:t>
            </a:r>
            <a:r>
              <a:rPr lang="en-US" sz="2200" dirty="0" smtClean="0"/>
              <a:t> years</a:t>
            </a:r>
          </a:p>
          <a:p>
            <a:endParaRPr lang="en-US" dirty="0"/>
          </a:p>
        </p:txBody>
      </p:sp>
      <p:pic>
        <p:nvPicPr>
          <p:cNvPr id="17410" name="Picture 2" descr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74276" y="5023843"/>
            <a:ext cx="2758733" cy="1834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</a:t>
            </a:r>
            <a:r>
              <a:rPr lang="en-US" smtClean="0"/>
              <a:t>Scorpion king…NO!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7568" y="1538937"/>
            <a:ext cx="2818421" cy="5162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Geography, Culture, &amp; The Old Kingdom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54161"/>
            <a:ext cx="9144000" cy="5092931"/>
          </a:xfrm>
        </p:spPr>
        <p:txBody>
          <a:bodyPr/>
          <a:lstStyle/>
          <a:p>
            <a:pPr marL="514350" lvl="0" indent="-514350">
              <a:buFont typeface="+mj-lt"/>
              <a:buAutoNum type="arabicPeriod" startAt="4"/>
            </a:pPr>
            <a:r>
              <a:rPr lang="en-US" dirty="0" smtClean="0"/>
              <a:t>The Old Kingdom</a:t>
            </a:r>
            <a:endParaRPr lang="en-US" sz="2800" dirty="0" smtClean="0"/>
          </a:p>
          <a:p>
            <a:pPr marL="971550" lvl="1" indent="-457200">
              <a:buFont typeface="+mj-lt"/>
              <a:buAutoNum type="alphaLcPeriod"/>
            </a:pPr>
            <a:r>
              <a:rPr lang="en-US" sz="2200" b="1" u="sng" dirty="0" smtClean="0">
                <a:solidFill>
                  <a:srgbClr val="3366FF"/>
                </a:solidFill>
              </a:rPr>
              <a:t>Old</a:t>
            </a:r>
            <a:r>
              <a:rPr lang="en-US" sz="2200" dirty="0" smtClean="0"/>
              <a:t> Kingdom or “Age of </a:t>
            </a:r>
            <a:r>
              <a:rPr lang="en-US" sz="2200" b="1" u="sng" dirty="0" smtClean="0">
                <a:solidFill>
                  <a:srgbClr val="3366FF"/>
                </a:solidFill>
              </a:rPr>
              <a:t>Pyramids</a:t>
            </a:r>
            <a:r>
              <a:rPr lang="en-US" sz="2200" dirty="0" smtClean="0"/>
              <a:t>”</a:t>
            </a:r>
          </a:p>
          <a:p>
            <a:pPr marL="971550" lvl="1" indent="-457200">
              <a:buFont typeface="+mj-lt"/>
              <a:buAutoNum type="alphaLcPeriod"/>
            </a:pPr>
            <a:r>
              <a:rPr lang="en-US" sz="2200" b="1" u="sng" dirty="0" smtClean="0">
                <a:solidFill>
                  <a:srgbClr val="3366FF"/>
                </a:solidFill>
              </a:rPr>
              <a:t>2660</a:t>
            </a:r>
            <a:r>
              <a:rPr lang="en-US" sz="2200" dirty="0" smtClean="0"/>
              <a:t>-</a:t>
            </a:r>
            <a:r>
              <a:rPr lang="en-US" sz="2200" b="1" u="sng" dirty="0" smtClean="0">
                <a:solidFill>
                  <a:srgbClr val="3366FF"/>
                </a:solidFill>
              </a:rPr>
              <a:t>2180</a:t>
            </a:r>
            <a:r>
              <a:rPr lang="en-US" sz="2200" dirty="0" smtClean="0"/>
              <a:t> B.C. when many patterns for Egyptian Civilization were established</a:t>
            </a:r>
          </a:p>
          <a:p>
            <a:pPr marL="971550" lvl="1" indent="-457200">
              <a:buFont typeface="+mj-lt"/>
              <a:buAutoNum type="alphaLcPeriod"/>
            </a:pPr>
            <a:r>
              <a:rPr lang="en-US" sz="2200" dirty="0" smtClean="0"/>
              <a:t>Most of the </a:t>
            </a:r>
            <a:r>
              <a:rPr lang="en-US" sz="2200" b="1" u="sng" dirty="0" smtClean="0">
                <a:solidFill>
                  <a:srgbClr val="3366FF"/>
                </a:solidFill>
              </a:rPr>
              <a:t>pyramids</a:t>
            </a:r>
            <a:r>
              <a:rPr lang="en-US" sz="2200" dirty="0" smtClean="0"/>
              <a:t> were built in this time period</a:t>
            </a:r>
          </a:p>
          <a:p>
            <a:pPr marL="971550" lvl="1" indent="-457200">
              <a:buFont typeface="+mj-lt"/>
              <a:buAutoNum type="alphaLcPeriod"/>
            </a:pPr>
            <a:r>
              <a:rPr lang="en-US" sz="2200" dirty="0" smtClean="0"/>
              <a:t>Pyramid: </a:t>
            </a:r>
            <a:r>
              <a:rPr lang="en-US" sz="2200" b="1" u="sng" dirty="0" smtClean="0">
                <a:solidFill>
                  <a:srgbClr val="3366FF"/>
                </a:solidFill>
              </a:rPr>
              <a:t>immense stone structure often built as tombs</a:t>
            </a:r>
          </a:p>
          <a:p>
            <a:endParaRPr lang="en-US" dirty="0"/>
          </a:p>
        </p:txBody>
      </p:sp>
      <p:pic>
        <p:nvPicPr>
          <p:cNvPr id="18434" name="Picture 2" descr="Picture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02806" y="4992899"/>
            <a:ext cx="721413" cy="1654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4761" y="4992899"/>
            <a:ext cx="2069865" cy="17905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Geography, Culture, &amp; The Old Kingdom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639651" y="1554161"/>
            <a:ext cx="9783651" cy="5092931"/>
          </a:xfrm>
        </p:spPr>
        <p:txBody>
          <a:bodyPr/>
          <a:lstStyle/>
          <a:p>
            <a:pPr marL="1371600" lvl="2" indent="-457200">
              <a:buFont typeface="+mj-lt"/>
              <a:buAutoNum type="alphaLcPeriod" startAt="5"/>
            </a:pPr>
            <a:r>
              <a:rPr lang="en-US" sz="2800" dirty="0" err="1" smtClean="0"/>
              <a:t>Djoser</a:t>
            </a:r>
            <a:r>
              <a:rPr lang="en-US" sz="2800" dirty="0" smtClean="0"/>
              <a:t> built the </a:t>
            </a:r>
            <a:r>
              <a:rPr lang="en-US" sz="2800" b="1" u="sng" dirty="0" smtClean="0">
                <a:solidFill>
                  <a:srgbClr val="3366FF"/>
                </a:solidFill>
              </a:rPr>
              <a:t>Step</a:t>
            </a:r>
            <a:r>
              <a:rPr lang="en-US" sz="2800" dirty="0" smtClean="0"/>
              <a:t> Pyramid</a:t>
            </a:r>
          </a:p>
          <a:p>
            <a:endParaRPr lang="en-US" dirty="0"/>
          </a:p>
        </p:txBody>
      </p:sp>
      <p:pic>
        <p:nvPicPr>
          <p:cNvPr id="29698" name="Picture 2" descr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39464" y="2791062"/>
            <a:ext cx="5997590" cy="3012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Geography, Culture, &amp; The Old Kingdom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639651" y="1554161"/>
            <a:ext cx="9783651" cy="5092931"/>
          </a:xfrm>
        </p:spPr>
        <p:txBody>
          <a:bodyPr/>
          <a:lstStyle/>
          <a:p>
            <a:pPr marL="1371600" lvl="2" indent="-457200">
              <a:buFont typeface="+mj-lt"/>
              <a:buAutoNum type="alphaLcPeriod" startAt="6"/>
            </a:pPr>
            <a:r>
              <a:rPr lang="en-US" sz="3300" dirty="0" err="1" smtClean="0"/>
              <a:t>Snefru</a:t>
            </a:r>
            <a:r>
              <a:rPr lang="en-US" sz="3300" dirty="0" smtClean="0"/>
              <a:t> built the </a:t>
            </a:r>
            <a:r>
              <a:rPr lang="en-US" sz="3300" b="1" u="sng" dirty="0" smtClean="0">
                <a:solidFill>
                  <a:srgbClr val="3366FF"/>
                </a:solidFill>
              </a:rPr>
              <a:t>Bent</a:t>
            </a:r>
            <a:r>
              <a:rPr lang="en-US" sz="3300" dirty="0" smtClean="0"/>
              <a:t> Pyramid</a:t>
            </a:r>
          </a:p>
          <a:p>
            <a:pPr marL="1371600" lvl="2" indent="-457200">
              <a:buFont typeface="+mj-lt"/>
              <a:buAutoNum type="alphaLcPeriod" startAt="6"/>
            </a:pPr>
            <a:r>
              <a:rPr lang="en-US" sz="3300" dirty="0" err="1" smtClean="0"/>
              <a:t>Snefru</a:t>
            </a:r>
            <a:r>
              <a:rPr lang="en-US" sz="3300" dirty="0" smtClean="0"/>
              <a:t> built the </a:t>
            </a:r>
            <a:r>
              <a:rPr lang="en-US" sz="3300" b="1" u="sng" dirty="0" smtClean="0">
                <a:solidFill>
                  <a:srgbClr val="3366FF"/>
                </a:solidFill>
              </a:rPr>
              <a:t>Red</a:t>
            </a:r>
            <a:r>
              <a:rPr lang="en-US" sz="3300" dirty="0" smtClean="0"/>
              <a:t> Pyramid</a:t>
            </a:r>
          </a:p>
          <a:p>
            <a:pPr marL="1371600" lvl="2" indent="-457200">
              <a:buFont typeface="+mj-lt"/>
              <a:buAutoNum type="alphaLcPeriod" startAt="6"/>
            </a:pPr>
            <a:r>
              <a:rPr lang="en-US" sz="2000" dirty="0" smtClean="0"/>
              <a:t>Eventually the </a:t>
            </a:r>
            <a:r>
              <a:rPr lang="en-US" sz="2000" b="1" u="sng" dirty="0" smtClean="0">
                <a:solidFill>
                  <a:srgbClr val="3366FF"/>
                </a:solidFill>
              </a:rPr>
              <a:t>power</a:t>
            </a:r>
            <a:r>
              <a:rPr lang="en-US" sz="2000" dirty="0" smtClean="0"/>
              <a:t> of the pharaohs </a:t>
            </a:r>
            <a:r>
              <a:rPr lang="en-US" sz="2000" b="1" u="sng" dirty="0" smtClean="0">
                <a:solidFill>
                  <a:srgbClr val="3366FF"/>
                </a:solidFill>
              </a:rPr>
              <a:t>declined</a:t>
            </a:r>
            <a:r>
              <a:rPr lang="en-US" sz="2000" dirty="0" smtClean="0"/>
              <a:t> and ended Old Kingdom</a:t>
            </a:r>
          </a:p>
          <a:p>
            <a:endParaRPr lang="en-US" dirty="0"/>
          </a:p>
        </p:txBody>
      </p:sp>
      <p:pic>
        <p:nvPicPr>
          <p:cNvPr id="31746" name="Picture 2" descr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875" y="3712798"/>
            <a:ext cx="4665181" cy="219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0471" y="3712798"/>
            <a:ext cx="4051131" cy="21926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Geography Culture, &amp; The Old Kingdom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54163"/>
            <a:ext cx="9144000" cy="4525963"/>
          </a:xfrm>
        </p:spPr>
        <p:txBody>
          <a:bodyPr/>
          <a:lstStyle/>
          <a:p>
            <a:pPr marL="514350" indent="-514350">
              <a:buFont typeface="+mj-lt"/>
              <a:buAutoNum type="alphaLcPeriod" startAt="9"/>
            </a:pPr>
            <a:r>
              <a:rPr lang="en-US" b="1" u="sng" dirty="0" smtClean="0">
                <a:solidFill>
                  <a:srgbClr val="3366FF"/>
                </a:solidFill>
              </a:rPr>
              <a:t>Khufu</a:t>
            </a:r>
            <a:r>
              <a:rPr lang="en-US" dirty="0" smtClean="0"/>
              <a:t> built the first of the Great Pyramids at </a:t>
            </a:r>
            <a:r>
              <a:rPr lang="en-US" b="1" u="sng" dirty="0" smtClean="0">
                <a:solidFill>
                  <a:srgbClr val="3366FF"/>
                </a:solidFill>
              </a:rPr>
              <a:t>Giza</a:t>
            </a:r>
            <a:endParaRPr lang="en-US" b="1" u="sng" dirty="0">
              <a:solidFill>
                <a:srgbClr val="3366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2451071"/>
            <a:ext cx="5080000" cy="381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Never happened…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754" y="1583250"/>
            <a:ext cx="8541211" cy="35588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Tourism + Egypt = Money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03" y="1458374"/>
            <a:ext cx="5180044" cy="38850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3854" y="1458374"/>
            <a:ext cx="3095037" cy="20633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3700" y="3857037"/>
            <a:ext cx="3494852" cy="26211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8520" y="5644445"/>
            <a:ext cx="4393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Luxor Hotel in Las Vegas, NV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Geography, Culture, &amp; The Old Kingdom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54161"/>
            <a:ext cx="9144000" cy="5092931"/>
          </a:xfrm>
        </p:spPr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 startAt="5"/>
            </a:pPr>
            <a:r>
              <a:rPr lang="en-US" dirty="0" smtClean="0"/>
              <a:t>Egyptian Culture</a:t>
            </a:r>
            <a:endParaRPr lang="en-US" sz="2800" dirty="0" smtClean="0"/>
          </a:p>
          <a:p>
            <a:pPr marL="971550" lvl="1" indent="-514350">
              <a:buFont typeface="+mj-lt"/>
              <a:buAutoNum type="alphaLcPeriod"/>
            </a:pPr>
            <a:r>
              <a:rPr lang="en-US" sz="1900" dirty="0" smtClean="0"/>
              <a:t>Pharaohs: Egyptian </a:t>
            </a:r>
            <a:r>
              <a:rPr lang="en-US" sz="1900" b="1" u="sng" dirty="0" smtClean="0">
                <a:solidFill>
                  <a:srgbClr val="3366FF"/>
                </a:solidFill>
              </a:rPr>
              <a:t>pharaohs</a:t>
            </a:r>
            <a:r>
              <a:rPr lang="en-US" sz="1900" dirty="0" smtClean="0"/>
              <a:t> ruled </a:t>
            </a:r>
            <a:r>
              <a:rPr lang="en-US" sz="1900" b="1" u="sng" dirty="0" smtClean="0">
                <a:solidFill>
                  <a:srgbClr val="3366FF"/>
                </a:solidFill>
              </a:rPr>
              <a:t>absolutely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1900" dirty="0" smtClean="0"/>
              <a:t>The pharaohs stood at the center of Egyptian </a:t>
            </a:r>
            <a:r>
              <a:rPr lang="en-US" sz="1900" b="1" u="sng" dirty="0" smtClean="0">
                <a:solidFill>
                  <a:srgbClr val="3366FF"/>
                </a:solidFill>
              </a:rPr>
              <a:t>culture</a:t>
            </a:r>
            <a:r>
              <a:rPr lang="en-US" sz="1900" dirty="0" smtClean="0"/>
              <a:t>, government, and </a:t>
            </a:r>
            <a:r>
              <a:rPr lang="en-US" sz="1900" b="1" u="sng" dirty="0" smtClean="0">
                <a:solidFill>
                  <a:srgbClr val="3366FF"/>
                </a:solidFill>
              </a:rPr>
              <a:t>religion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1900" dirty="0" smtClean="0"/>
              <a:t>This type of government in which rule is based on </a:t>
            </a:r>
            <a:r>
              <a:rPr lang="en-US" sz="1900" b="1" u="sng" dirty="0" smtClean="0">
                <a:solidFill>
                  <a:srgbClr val="3366FF"/>
                </a:solidFill>
              </a:rPr>
              <a:t>religious authority</a:t>
            </a:r>
            <a:r>
              <a:rPr lang="en-US" sz="1900" dirty="0" smtClean="0"/>
              <a:t> is a </a:t>
            </a:r>
            <a:r>
              <a:rPr lang="en-US" sz="1900" b="1" u="sng" dirty="0" smtClean="0">
                <a:solidFill>
                  <a:srgbClr val="3366FF"/>
                </a:solidFill>
              </a:rPr>
              <a:t>theocracy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2000" b="1" u="sng" dirty="0" smtClean="0">
                <a:solidFill>
                  <a:srgbClr val="3366FF"/>
                </a:solidFill>
              </a:rPr>
              <a:t>Polytheistic</a:t>
            </a:r>
            <a:r>
              <a:rPr lang="en-US" sz="2000" dirty="0" smtClean="0"/>
              <a:t>: belief in many gods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2000" b="1" u="sng" dirty="0" smtClean="0">
                <a:solidFill>
                  <a:srgbClr val="3366FF"/>
                </a:solidFill>
              </a:rPr>
              <a:t>Re</a:t>
            </a:r>
            <a:r>
              <a:rPr lang="en-US" sz="2000" dirty="0" smtClean="0"/>
              <a:t> (sun god), </a:t>
            </a:r>
            <a:r>
              <a:rPr lang="en-US" sz="2000" b="1" u="sng" dirty="0" smtClean="0">
                <a:solidFill>
                  <a:srgbClr val="3366FF"/>
                </a:solidFill>
              </a:rPr>
              <a:t>Osiris</a:t>
            </a:r>
            <a:r>
              <a:rPr lang="en-US" sz="2000" dirty="0" smtClean="0"/>
              <a:t> (god of the dead), Goddess </a:t>
            </a:r>
            <a:r>
              <a:rPr lang="en-US" sz="2000" b="1" u="sng" dirty="0" smtClean="0">
                <a:solidFill>
                  <a:srgbClr val="3366FF"/>
                </a:solidFill>
              </a:rPr>
              <a:t>Isis</a:t>
            </a:r>
            <a:r>
              <a:rPr lang="en-US" sz="2000" dirty="0" smtClean="0"/>
              <a:t> (represented ideal mother and wife)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2000" dirty="0" smtClean="0"/>
              <a:t>Believed in </a:t>
            </a:r>
            <a:r>
              <a:rPr lang="en-US" sz="2000" b="1" u="sng" dirty="0" smtClean="0">
                <a:solidFill>
                  <a:srgbClr val="3366FF"/>
                </a:solidFill>
              </a:rPr>
              <a:t>afterlife</a:t>
            </a:r>
            <a:r>
              <a:rPr lang="en-US" sz="2000" dirty="0" smtClean="0"/>
              <a:t> and built </a:t>
            </a:r>
            <a:r>
              <a:rPr lang="en-US" sz="2000" b="1" u="sng" dirty="0" smtClean="0">
                <a:solidFill>
                  <a:srgbClr val="3366FF"/>
                </a:solidFill>
              </a:rPr>
              <a:t>burial</a:t>
            </a:r>
            <a:r>
              <a:rPr lang="en-US" sz="2000" dirty="0" smtClean="0"/>
              <a:t> chambers and tombs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2000" dirty="0" smtClean="0"/>
              <a:t>Mummification: </a:t>
            </a:r>
            <a:r>
              <a:rPr lang="en-US" sz="2000" b="1" u="sng" dirty="0" smtClean="0">
                <a:solidFill>
                  <a:srgbClr val="3366FF"/>
                </a:solidFill>
              </a:rPr>
              <a:t>embalming</a:t>
            </a:r>
            <a:r>
              <a:rPr lang="en-US" sz="2000" dirty="0" smtClean="0"/>
              <a:t> and </a:t>
            </a:r>
            <a:r>
              <a:rPr lang="en-US" sz="2000" b="1" u="sng" dirty="0" smtClean="0">
                <a:solidFill>
                  <a:srgbClr val="3366FF"/>
                </a:solidFill>
              </a:rPr>
              <a:t>drying</a:t>
            </a:r>
            <a:r>
              <a:rPr lang="en-US" sz="2000" dirty="0" smtClean="0"/>
              <a:t> of corpses to prevent </a:t>
            </a:r>
            <a:r>
              <a:rPr lang="en-US" sz="2000" b="1" u="sng" dirty="0" smtClean="0">
                <a:solidFill>
                  <a:srgbClr val="3366FF"/>
                </a:solidFill>
              </a:rPr>
              <a:t>decay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Mummies</a:t>
            </a:r>
            <a:endParaRPr lang="en-US" dirty="0"/>
          </a:p>
        </p:txBody>
      </p:sp>
      <p:pic>
        <p:nvPicPr>
          <p:cNvPr id="32770" name="Picture 2" descr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7905" y="1526079"/>
            <a:ext cx="3508746" cy="4554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7895" y="2258681"/>
            <a:ext cx="4673600" cy="317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Constructive Response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Describe the geography of Egypt and its surrounding lands</a:t>
            </a:r>
            <a:r>
              <a:rPr lang="en-US" dirty="0" smtClean="0"/>
              <a:t>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Describe </a:t>
            </a:r>
            <a:r>
              <a:rPr lang="en-US" dirty="0" smtClean="0"/>
              <a:t>Egyptian culture including details on their government, religion, and social structure.</a:t>
            </a:r>
            <a:endParaRPr lang="en-US" dirty="0"/>
          </a:p>
        </p:txBody>
      </p:sp>
      <p:pic>
        <p:nvPicPr>
          <p:cNvPr id="4" name="Picture 3" descr="Learningtarget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462628">
            <a:off x="6765486" y="4142932"/>
            <a:ext cx="1768252" cy="19483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Mummy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964" y="1554163"/>
            <a:ext cx="3391978" cy="51014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5923" y="1554164"/>
            <a:ext cx="3447057" cy="50930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Geography, Culture, &amp; The Old Kingdom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54161"/>
            <a:ext cx="9144000" cy="5092931"/>
          </a:xfrm>
        </p:spPr>
        <p:txBody>
          <a:bodyPr/>
          <a:lstStyle/>
          <a:p>
            <a:pPr marL="514350" lvl="0" indent="-514350">
              <a:buFont typeface="+mj-lt"/>
              <a:buAutoNum type="arabicPeriod" startAt="6"/>
            </a:pPr>
            <a:r>
              <a:rPr lang="en-US" dirty="0" smtClean="0"/>
              <a:t>Egyptian Society</a:t>
            </a:r>
            <a:endParaRPr lang="en-US" sz="2800" dirty="0" smtClean="0"/>
          </a:p>
          <a:p>
            <a:pPr lvl="1"/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6384" y="1592492"/>
            <a:ext cx="5130800" cy="50546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rot="10800000" flipV="1">
            <a:off x="5608536" y="2428923"/>
            <a:ext cx="2095090" cy="1066131"/>
          </a:xfrm>
          <a:prstGeom prst="straightConnector1">
            <a:avLst/>
          </a:prstGeom>
          <a:ln w="762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488022" y="2059589"/>
            <a:ext cx="3503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Pharaoh's most trusted advisor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Geography, Culture, &amp; The Old Kingdom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61542" y="1554161"/>
            <a:ext cx="9505542" cy="5092931"/>
          </a:xfrm>
        </p:spPr>
        <p:txBody>
          <a:bodyPr>
            <a:normAutofit/>
          </a:bodyPr>
          <a:lstStyle/>
          <a:p>
            <a:pPr marL="971550" lvl="1" indent="-514350">
              <a:buFont typeface="+mj-lt"/>
              <a:buAutoNum type="alphaLcPeriod" startAt="2"/>
            </a:pPr>
            <a:r>
              <a:rPr lang="en-US" b="1" u="sng" dirty="0" smtClean="0">
                <a:solidFill>
                  <a:srgbClr val="3366FF"/>
                </a:solidFill>
              </a:rPr>
              <a:t>Not locked</a:t>
            </a:r>
            <a:r>
              <a:rPr lang="en-US" dirty="0" smtClean="0"/>
              <a:t> into social class</a:t>
            </a:r>
            <a:endParaRPr lang="en-US" sz="2400" dirty="0" smtClean="0"/>
          </a:p>
          <a:p>
            <a:pPr marL="971550" lvl="1" indent="-514350">
              <a:buFont typeface="+mj-lt"/>
              <a:buAutoNum type="alphaLcPeriod" startAt="2"/>
            </a:pPr>
            <a:r>
              <a:rPr lang="en-US" b="1" u="sng" dirty="0" smtClean="0">
                <a:solidFill>
                  <a:srgbClr val="3366FF"/>
                </a:solidFill>
              </a:rPr>
              <a:t>Women</a:t>
            </a:r>
            <a:r>
              <a:rPr lang="en-US" dirty="0" smtClean="0"/>
              <a:t> held many of the same rights as men </a:t>
            </a:r>
            <a:endParaRPr lang="en-US" sz="2400" dirty="0" smtClean="0"/>
          </a:p>
          <a:p>
            <a:pPr marL="1428750" lvl="2" indent="-514350">
              <a:buFont typeface="+mj-lt"/>
              <a:buAutoNum type="romanLcPeriod"/>
            </a:pPr>
            <a:r>
              <a:rPr lang="en-US" sz="2000" dirty="0" smtClean="0"/>
              <a:t>Could </a:t>
            </a:r>
            <a:r>
              <a:rPr lang="en-US" sz="2000" b="1" u="sng" dirty="0" smtClean="0">
                <a:solidFill>
                  <a:srgbClr val="3366FF"/>
                </a:solidFill>
              </a:rPr>
              <a:t>propose</a:t>
            </a:r>
            <a:r>
              <a:rPr lang="en-US" sz="2000" dirty="0" smtClean="0"/>
              <a:t> marriage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sz="2000" dirty="0" smtClean="0"/>
              <a:t>Often married between ages </a:t>
            </a:r>
            <a:r>
              <a:rPr lang="en-US" sz="2000" b="1" u="sng" dirty="0" smtClean="0">
                <a:solidFill>
                  <a:srgbClr val="3366FF"/>
                </a:solidFill>
              </a:rPr>
              <a:t>14-16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sz="2000" dirty="0" smtClean="0"/>
              <a:t>If granted a divorce, she was entitled to </a:t>
            </a:r>
            <a:r>
              <a:rPr lang="en-US" sz="2000" b="1" u="sng" dirty="0" smtClean="0">
                <a:solidFill>
                  <a:srgbClr val="3366FF"/>
                </a:solidFill>
              </a:rPr>
              <a:t>one-third</a:t>
            </a:r>
            <a:r>
              <a:rPr lang="en-US" sz="2000" dirty="0" smtClean="0"/>
              <a:t> of the couple’s property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2492" y="4489240"/>
            <a:ext cx="3026939" cy="22083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Geography, Culture, &amp; The Old Kingdom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417163" y="1554161"/>
            <a:ext cx="8992198" cy="5092931"/>
          </a:xfrm>
        </p:spPr>
        <p:txBody>
          <a:bodyPr>
            <a:normAutofit/>
          </a:bodyPr>
          <a:lstStyle/>
          <a:p>
            <a:pPr marL="914400" lvl="1" indent="-457200">
              <a:buFont typeface="+mj-lt"/>
              <a:buAutoNum type="alphaLcPeriod" startAt="4"/>
            </a:pPr>
            <a:r>
              <a:rPr lang="en-US" sz="1900" dirty="0" smtClean="0"/>
              <a:t>Egyptians wrote using </a:t>
            </a:r>
            <a:r>
              <a:rPr lang="en-US" sz="1900" b="1" u="sng" dirty="0" smtClean="0">
                <a:solidFill>
                  <a:srgbClr val="3366FF"/>
                </a:solidFill>
              </a:rPr>
              <a:t>hieroglyphics</a:t>
            </a:r>
            <a:r>
              <a:rPr lang="en-US" sz="1900" dirty="0" smtClean="0"/>
              <a:t> or carvings of symbols and pictographs</a:t>
            </a:r>
          </a:p>
          <a:p>
            <a:pPr marL="914400" lvl="1" indent="-457200">
              <a:buFont typeface="+mj-lt"/>
              <a:buAutoNum type="alphaLcPeriod" startAt="4"/>
            </a:pPr>
            <a:r>
              <a:rPr lang="en-US" sz="1900" b="1" u="sng" dirty="0" smtClean="0">
                <a:solidFill>
                  <a:srgbClr val="3366FF"/>
                </a:solidFill>
              </a:rPr>
              <a:t>Symbols</a:t>
            </a:r>
            <a:r>
              <a:rPr lang="en-US" sz="1900" dirty="0" smtClean="0"/>
              <a:t> stood for ideas instead of words</a:t>
            </a:r>
          </a:p>
          <a:p>
            <a:pPr marL="914400" lvl="1" indent="-457200">
              <a:buFont typeface="+mj-lt"/>
              <a:buAutoNum type="alphaLcPeriod" startAt="4"/>
            </a:pPr>
            <a:r>
              <a:rPr lang="en-US" sz="1900" dirty="0" smtClean="0"/>
              <a:t>Invented a writing surface out of </a:t>
            </a:r>
            <a:r>
              <a:rPr lang="en-US" sz="1900" b="1" u="sng" dirty="0" smtClean="0">
                <a:solidFill>
                  <a:srgbClr val="3366FF"/>
                </a:solidFill>
              </a:rPr>
              <a:t>papyrus</a:t>
            </a:r>
            <a:r>
              <a:rPr lang="en-US" sz="1900" dirty="0" smtClean="0"/>
              <a:t> reeds</a:t>
            </a:r>
          </a:p>
          <a:p>
            <a:pPr marL="914400" lvl="1" indent="-457200">
              <a:buFont typeface="+mj-lt"/>
              <a:buAutoNum type="alphaLcPeriod" startAt="4"/>
            </a:pPr>
            <a:r>
              <a:rPr lang="en-US" sz="1900" dirty="0" smtClean="0"/>
              <a:t>Egyptians created a </a:t>
            </a:r>
            <a:r>
              <a:rPr lang="en-US" sz="1900" b="1" u="sng" dirty="0" smtClean="0">
                <a:solidFill>
                  <a:srgbClr val="3366FF"/>
                </a:solidFill>
              </a:rPr>
              <a:t>365</a:t>
            </a:r>
            <a:r>
              <a:rPr lang="en-US" sz="1900" dirty="0" smtClean="0"/>
              <a:t> day calendar with </a:t>
            </a:r>
            <a:r>
              <a:rPr lang="en-US" sz="1900" b="1" u="sng" dirty="0" smtClean="0">
                <a:solidFill>
                  <a:srgbClr val="3366FF"/>
                </a:solidFill>
              </a:rPr>
              <a:t>12</a:t>
            </a:r>
            <a:r>
              <a:rPr lang="en-US" sz="1900" dirty="0" smtClean="0"/>
              <a:t> months of 30 days</a:t>
            </a:r>
          </a:p>
          <a:p>
            <a:pPr marL="914400" lvl="1" indent="-457200">
              <a:buFont typeface="+mj-lt"/>
              <a:buAutoNum type="alphaLcPeriod" startAt="4"/>
            </a:pPr>
            <a:r>
              <a:rPr lang="en-US" sz="1900" dirty="0" smtClean="0"/>
              <a:t>Egyptian doctors knew about human </a:t>
            </a:r>
            <a:r>
              <a:rPr lang="en-US" sz="1900" b="1" u="sng" dirty="0" smtClean="0">
                <a:solidFill>
                  <a:srgbClr val="3366FF"/>
                </a:solidFill>
              </a:rPr>
              <a:t>pulse</a:t>
            </a:r>
            <a:r>
              <a:rPr lang="en-US" sz="1900" dirty="0" smtClean="0"/>
              <a:t>, how to set broken </a:t>
            </a:r>
            <a:r>
              <a:rPr lang="en-US" sz="1900" b="1" u="sng" dirty="0" smtClean="0">
                <a:solidFill>
                  <a:srgbClr val="3366FF"/>
                </a:solidFill>
              </a:rPr>
              <a:t>bones</a:t>
            </a:r>
            <a:r>
              <a:rPr lang="en-US" sz="1900" dirty="0" smtClean="0"/>
              <a:t>, and even used </a:t>
            </a:r>
            <a:r>
              <a:rPr lang="en-US" sz="1900" b="1" u="sng" dirty="0" smtClean="0">
                <a:solidFill>
                  <a:srgbClr val="3366FF"/>
                </a:solidFill>
              </a:rPr>
              <a:t>surgery</a:t>
            </a:r>
            <a:r>
              <a:rPr lang="en-US" sz="1900" dirty="0" smtClean="0"/>
              <a:t> in some cases</a:t>
            </a:r>
          </a:p>
          <a:p>
            <a:endParaRPr lang="en-US" dirty="0"/>
          </a:p>
        </p:txBody>
      </p:sp>
      <p:pic>
        <p:nvPicPr>
          <p:cNvPr id="33794" name="Picture 2" descr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29720" y="1554163"/>
            <a:ext cx="661880" cy="4285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3" descr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0894" y="4777017"/>
            <a:ext cx="3752850" cy="187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Geography, Culture, &amp; The Old Kingdom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54161"/>
            <a:ext cx="9144000" cy="5092931"/>
          </a:xfrm>
        </p:spPr>
        <p:txBody>
          <a:bodyPr/>
          <a:lstStyle/>
          <a:p>
            <a:r>
              <a:rPr lang="en-US" dirty="0" smtClean="0"/>
              <a:t>Result: The Egyptians had accomplished something no one had ever done: Built one of the first truly unique united empires on the planet.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Constructive Response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Describe the geography of Egypt and its surrounding lands</a:t>
            </a:r>
            <a:r>
              <a:rPr lang="en-US" dirty="0" smtClean="0"/>
              <a:t>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Describe </a:t>
            </a:r>
            <a:r>
              <a:rPr lang="en-US" dirty="0" smtClean="0"/>
              <a:t>Egyptian culture including details on their government, religion, and social structure.</a:t>
            </a:r>
            <a:endParaRPr lang="en-US" dirty="0"/>
          </a:p>
        </p:txBody>
      </p:sp>
      <p:pic>
        <p:nvPicPr>
          <p:cNvPr id="4" name="Picture 3" descr="Learningtarget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462628">
            <a:off x="7207843" y="4238480"/>
            <a:ext cx="1397212" cy="152259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will we learn?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4800" dirty="0" smtClean="0"/>
              <a:t>Geography of Egypt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800" dirty="0" smtClean="0"/>
              <a:t>The Old Kingdom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800" dirty="0" smtClean="0"/>
              <a:t>Egyptian Culture</a:t>
            </a:r>
            <a:endParaRPr 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Geography, Culture, &amp; The Old Kingdom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54161"/>
            <a:ext cx="9144000" cy="5092931"/>
          </a:xfrm>
        </p:spPr>
        <p:txBody>
          <a:bodyPr/>
          <a:lstStyle/>
          <a:p>
            <a:pPr marL="514350" lvl="0" indent="-514350">
              <a:buFont typeface="+mj-lt"/>
              <a:buAutoNum type="arabicPeriod"/>
            </a:pPr>
            <a:r>
              <a:rPr lang="en-US" dirty="0" smtClean="0"/>
              <a:t>Setting the Stage</a:t>
            </a:r>
            <a:endParaRPr lang="en-US" sz="2800" dirty="0" smtClean="0"/>
          </a:p>
          <a:p>
            <a:pPr marL="971550" lvl="1" indent="-514350">
              <a:buFont typeface="+mj-lt"/>
              <a:buAutoNum type="alphaLcPeriod"/>
            </a:pPr>
            <a:r>
              <a:rPr lang="en-US" sz="2000" dirty="0" smtClean="0"/>
              <a:t>Mesopotamia </a:t>
            </a:r>
            <a:r>
              <a:rPr lang="en-US" sz="2000" dirty="0" smtClean="0"/>
              <a:t>was home to the </a:t>
            </a:r>
            <a:r>
              <a:rPr lang="en-US" sz="2000" dirty="0" smtClean="0"/>
              <a:t>first </a:t>
            </a:r>
            <a:r>
              <a:rPr lang="en-US" sz="2000" b="1" u="sng" dirty="0" smtClean="0">
                <a:solidFill>
                  <a:srgbClr val="3366FF"/>
                </a:solidFill>
              </a:rPr>
              <a:t>civilization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2000" dirty="0" smtClean="0"/>
              <a:t>Egypt will be one of the first </a:t>
            </a:r>
            <a:r>
              <a:rPr lang="en-US" sz="2000" b="1" u="sng" dirty="0" smtClean="0">
                <a:solidFill>
                  <a:srgbClr val="3366FF"/>
                </a:solidFill>
              </a:rPr>
              <a:t>empires</a:t>
            </a:r>
            <a:r>
              <a:rPr lang="en-US" sz="2000" dirty="0" smtClean="0"/>
              <a:t>: </a:t>
            </a:r>
            <a:r>
              <a:rPr lang="en-US" sz="2000" b="1" u="sng" dirty="0" smtClean="0">
                <a:solidFill>
                  <a:srgbClr val="3366FF"/>
                </a:solidFill>
              </a:rPr>
              <a:t>unity</a:t>
            </a:r>
            <a:r>
              <a:rPr lang="en-US" sz="2000" dirty="0" smtClean="0"/>
              <a:t>, stability, and cultural </a:t>
            </a:r>
            <a:r>
              <a:rPr lang="en-US" sz="2000" b="1" u="sng" dirty="0" smtClean="0">
                <a:solidFill>
                  <a:srgbClr val="3366FF"/>
                </a:solidFill>
              </a:rPr>
              <a:t>continuity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9914" y="3571062"/>
            <a:ext cx="2602551" cy="30760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Egypt is in Africa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2761" y="457202"/>
            <a:ext cx="5331241" cy="59314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863710"/>
            <a:ext cx="3302082" cy="43710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Geography, Culture, &amp; The Old Kingdom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54161"/>
            <a:ext cx="9144000" cy="5092931"/>
          </a:xfrm>
        </p:spPr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 startAt="2"/>
            </a:pPr>
            <a:r>
              <a:rPr lang="en-US" dirty="0" smtClean="0"/>
              <a:t>The Geography of Egypt: </a:t>
            </a:r>
            <a:r>
              <a:rPr lang="en-US" b="1" u="sng" dirty="0" smtClean="0">
                <a:solidFill>
                  <a:srgbClr val="3366FF"/>
                </a:solidFill>
              </a:rPr>
              <a:t>The Nile</a:t>
            </a:r>
            <a:endParaRPr lang="en-US" sz="2800" b="1" u="sng" dirty="0" smtClean="0">
              <a:solidFill>
                <a:srgbClr val="3366FF"/>
              </a:solidFill>
            </a:endParaRPr>
          </a:p>
          <a:p>
            <a:pPr marL="971550" lvl="1" indent="-514350">
              <a:buFont typeface="+mj-lt"/>
              <a:buAutoNum type="alphaLcPeriod"/>
            </a:pPr>
            <a:r>
              <a:rPr lang="en-US" sz="2200" dirty="0" smtClean="0"/>
              <a:t>The Nile River is the most important </a:t>
            </a:r>
            <a:r>
              <a:rPr lang="en-US" sz="2200" b="1" u="sng" dirty="0" smtClean="0">
                <a:solidFill>
                  <a:srgbClr val="3366FF"/>
                </a:solidFill>
              </a:rPr>
              <a:t>resource</a:t>
            </a:r>
            <a:r>
              <a:rPr lang="en-US" sz="2200" dirty="0" smtClean="0"/>
              <a:t> 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2200" dirty="0" smtClean="0"/>
              <a:t>Used for </a:t>
            </a:r>
            <a:r>
              <a:rPr lang="en-US" sz="2200" b="1" u="sng" dirty="0" smtClean="0">
                <a:solidFill>
                  <a:srgbClr val="3366FF"/>
                </a:solidFill>
              </a:rPr>
              <a:t>transportation</a:t>
            </a:r>
            <a:r>
              <a:rPr lang="en-US" sz="2200" dirty="0" smtClean="0"/>
              <a:t>, irrigation, </a:t>
            </a:r>
            <a:r>
              <a:rPr lang="en-US" sz="2200" b="1" u="sng" dirty="0" smtClean="0">
                <a:solidFill>
                  <a:srgbClr val="3366FF"/>
                </a:solidFill>
              </a:rPr>
              <a:t>defense</a:t>
            </a:r>
            <a:r>
              <a:rPr lang="en-US" sz="2200" dirty="0" smtClean="0"/>
              <a:t>, agriculture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2200" dirty="0" smtClean="0"/>
              <a:t>The Nile is the longest river in the world at </a:t>
            </a:r>
            <a:r>
              <a:rPr lang="en-US" sz="2200" b="1" u="sng" dirty="0" smtClean="0">
                <a:solidFill>
                  <a:srgbClr val="3366FF"/>
                </a:solidFill>
              </a:rPr>
              <a:t>4,100</a:t>
            </a:r>
            <a:r>
              <a:rPr lang="en-US" sz="2200" dirty="0" smtClean="0"/>
              <a:t> miles long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2100" dirty="0" smtClean="0"/>
              <a:t>Yearly flooding brought </a:t>
            </a:r>
            <a:r>
              <a:rPr lang="en-US" sz="2100" b="1" u="sng" dirty="0" smtClean="0">
                <a:solidFill>
                  <a:srgbClr val="3366FF"/>
                </a:solidFill>
              </a:rPr>
              <a:t>rich soil</a:t>
            </a:r>
            <a:r>
              <a:rPr lang="en-US" sz="2100" dirty="0" smtClean="0"/>
              <a:t> that would be left as the water receded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2200" dirty="0" smtClean="0"/>
              <a:t>The Egyptians worshipped The Nile as a </a:t>
            </a:r>
            <a:r>
              <a:rPr lang="en-US" sz="2200" b="1" u="sng" dirty="0" smtClean="0">
                <a:solidFill>
                  <a:srgbClr val="3366FF"/>
                </a:solidFill>
              </a:rPr>
              <a:t>god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2200" dirty="0" smtClean="0"/>
              <a:t>The Nile flooded like </a:t>
            </a:r>
            <a:r>
              <a:rPr lang="en-US" sz="2200" b="1" u="sng" dirty="0" smtClean="0">
                <a:solidFill>
                  <a:srgbClr val="3366FF"/>
                </a:solidFill>
              </a:rPr>
              <a:t>clockwork</a:t>
            </a:r>
            <a:r>
              <a:rPr lang="en-US" sz="2200" dirty="0" smtClean="0"/>
              <a:t> each year; unlike </a:t>
            </a:r>
            <a:r>
              <a:rPr lang="en-US" sz="2200" b="1" u="sng" dirty="0" smtClean="0">
                <a:solidFill>
                  <a:srgbClr val="3366FF"/>
                </a:solidFill>
              </a:rPr>
              <a:t>Mesopotamia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2200" dirty="0" smtClean="0"/>
              <a:t>The Nile flows </a:t>
            </a:r>
            <a:r>
              <a:rPr lang="en-US" sz="2200" b="1" u="sng" dirty="0" smtClean="0">
                <a:solidFill>
                  <a:srgbClr val="3366FF"/>
                </a:solidFill>
              </a:rPr>
              <a:t>north</a:t>
            </a:r>
            <a:r>
              <a:rPr lang="en-US" sz="2200" dirty="0" smtClean="0"/>
              <a:t>, unlike most rivers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2200" dirty="0" smtClean="0"/>
              <a:t>The Nile valley is surrounded by sun parched </a:t>
            </a:r>
            <a:r>
              <a:rPr lang="en-US" sz="2200" b="1" u="sng" dirty="0" smtClean="0">
                <a:solidFill>
                  <a:srgbClr val="3366FF"/>
                </a:solidFill>
              </a:rPr>
              <a:t>desert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Nile</a:t>
            </a:r>
            <a:endParaRPr lang="en-US" dirty="0"/>
          </a:p>
        </p:txBody>
      </p:sp>
      <p:pic>
        <p:nvPicPr>
          <p:cNvPr id="5" name="Picture 2" descr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31745" y="0"/>
            <a:ext cx="4700985" cy="682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50" y="-63040"/>
            <a:ext cx="8810650" cy="6922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Geography, Culture, &amp; The Old Kingdom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81437" y="1554161"/>
            <a:ext cx="9325437" cy="5092931"/>
          </a:xfrm>
        </p:spPr>
        <p:txBody>
          <a:bodyPr/>
          <a:lstStyle/>
          <a:p>
            <a:pPr marL="971550" lvl="1" indent="-514350">
              <a:buFont typeface="+mj-lt"/>
              <a:buAutoNum type="alphaLcPeriod" startAt="9"/>
            </a:pPr>
            <a:r>
              <a:rPr lang="en-US" dirty="0" smtClean="0"/>
              <a:t>Three disadvantages:</a:t>
            </a:r>
            <a:endParaRPr lang="en-US" sz="2400" dirty="0" smtClean="0"/>
          </a:p>
          <a:p>
            <a:pPr marL="1428750" lvl="2" indent="-514350">
              <a:buFont typeface="+mj-lt"/>
              <a:buAutoNum type="romanLcPeriod"/>
            </a:pPr>
            <a:r>
              <a:rPr lang="en-US" sz="2000" dirty="0" smtClean="0"/>
              <a:t>If flooded a few feet </a:t>
            </a:r>
            <a:r>
              <a:rPr lang="en-US" sz="2000" b="1" u="sng" dirty="0" smtClean="0">
                <a:solidFill>
                  <a:srgbClr val="3366FF"/>
                </a:solidFill>
              </a:rPr>
              <a:t>less</a:t>
            </a:r>
            <a:r>
              <a:rPr lang="en-US" sz="2000" dirty="0" smtClean="0"/>
              <a:t> than normal, thousands would </a:t>
            </a:r>
            <a:r>
              <a:rPr lang="en-US" sz="2000" b="1" u="sng" dirty="0" smtClean="0">
                <a:solidFill>
                  <a:srgbClr val="3366FF"/>
                </a:solidFill>
              </a:rPr>
              <a:t>starve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sz="2000" dirty="0" smtClean="0"/>
              <a:t>If flooded a few feet </a:t>
            </a:r>
            <a:r>
              <a:rPr lang="en-US" sz="2000" b="1" u="sng" dirty="0" smtClean="0">
                <a:solidFill>
                  <a:srgbClr val="3366FF"/>
                </a:solidFill>
              </a:rPr>
              <a:t>more</a:t>
            </a:r>
            <a:r>
              <a:rPr lang="en-US" sz="2000" dirty="0" smtClean="0"/>
              <a:t> than normal, homes &amp; property </a:t>
            </a:r>
            <a:r>
              <a:rPr lang="en-US" sz="2000" b="1" u="sng" dirty="0" smtClean="0">
                <a:solidFill>
                  <a:srgbClr val="3366FF"/>
                </a:solidFill>
              </a:rPr>
              <a:t>destroyed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sz="1900" dirty="0" smtClean="0"/>
              <a:t>Desert on each side of river forced Egyptians to live on small strip of land on the river- however, this also acted as a </a:t>
            </a:r>
            <a:r>
              <a:rPr lang="en-US" sz="1900" b="1" u="sng" dirty="0" smtClean="0">
                <a:solidFill>
                  <a:srgbClr val="3366FF"/>
                </a:solidFill>
              </a:rPr>
              <a:t>natural barrier</a:t>
            </a:r>
            <a:r>
              <a:rPr lang="en-US" sz="1900" dirty="0" smtClean="0"/>
              <a:t> against invaders</a:t>
            </a:r>
          </a:p>
          <a:p>
            <a:pPr marL="971550" lvl="1" indent="-514350">
              <a:buFont typeface="+mj-lt"/>
              <a:buAutoNum type="alphaLcPeriod" startAt="9"/>
            </a:pPr>
            <a:r>
              <a:rPr lang="en-US" sz="2200" b="1" u="sng" dirty="0" smtClean="0">
                <a:solidFill>
                  <a:srgbClr val="3366FF"/>
                </a:solidFill>
              </a:rPr>
              <a:t>Upper</a:t>
            </a:r>
            <a:r>
              <a:rPr lang="en-US" sz="2200" dirty="0" smtClean="0"/>
              <a:t> and </a:t>
            </a:r>
            <a:r>
              <a:rPr lang="en-US" sz="2200" b="1" u="sng" dirty="0" smtClean="0">
                <a:solidFill>
                  <a:srgbClr val="3366FF"/>
                </a:solidFill>
              </a:rPr>
              <a:t>Lower</a:t>
            </a:r>
            <a:r>
              <a:rPr lang="en-US" sz="2200" dirty="0" smtClean="0"/>
              <a:t> Egypt (see map on p.36 or next slide)</a:t>
            </a:r>
          </a:p>
          <a:p>
            <a:pPr marL="971550" lvl="1" indent="-514350">
              <a:buFont typeface="+mj-lt"/>
              <a:buAutoNum type="alphaLcPeriod" startAt="9"/>
            </a:pPr>
            <a:r>
              <a:rPr lang="en-US" sz="2100" b="1" u="sng" dirty="0" err="1" smtClean="0">
                <a:solidFill>
                  <a:srgbClr val="3366FF"/>
                </a:solidFill>
              </a:rPr>
              <a:t>Nubia</a:t>
            </a:r>
            <a:r>
              <a:rPr lang="en-US" sz="2100" dirty="0" smtClean="0"/>
              <a:t> to the south was rich in </a:t>
            </a:r>
            <a:r>
              <a:rPr lang="en-US" sz="2100" b="1" u="sng" dirty="0" smtClean="0">
                <a:solidFill>
                  <a:srgbClr val="3366FF"/>
                </a:solidFill>
              </a:rPr>
              <a:t>gold</a:t>
            </a:r>
            <a:r>
              <a:rPr lang="en-US" sz="2100" dirty="0" smtClean="0"/>
              <a:t> and was subject to Egypt’s authority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7048" y="5074188"/>
            <a:ext cx="1539349" cy="15729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7452" y="203955"/>
            <a:ext cx="3096000" cy="6507516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rot="10800000">
            <a:off x="4866915" y="3281829"/>
            <a:ext cx="2150711" cy="407911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10800000">
            <a:off x="4537259" y="921870"/>
            <a:ext cx="2150711" cy="407911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10800000">
            <a:off x="4369722" y="5770446"/>
            <a:ext cx="2150711" cy="407911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ヒラギノ角ゴ Pro W6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ＭＳ Ｐゴシック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Trek.thmx</Template>
  <TotalTime>338</TotalTime>
  <Words>758</Words>
  <Application>Microsoft Macintosh PowerPoint</Application>
  <PresentationFormat>On-screen Show (4:3)</PresentationFormat>
  <Paragraphs>88</Paragraphs>
  <Slides>25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Trek</vt:lpstr>
      <vt:lpstr>Outcome: Geography, Culture, &amp; The Old Kingdom</vt:lpstr>
      <vt:lpstr>Constructive Response Questions</vt:lpstr>
      <vt:lpstr>What will we learn?</vt:lpstr>
      <vt:lpstr>Geography, Culture, &amp; The Old Kingdom</vt:lpstr>
      <vt:lpstr>Egypt is in Africa</vt:lpstr>
      <vt:lpstr>Geography, Culture, &amp; The Old Kingdom</vt:lpstr>
      <vt:lpstr>The Nile</vt:lpstr>
      <vt:lpstr>Geography, Culture, &amp; The Old Kingdom</vt:lpstr>
      <vt:lpstr>Slide 9</vt:lpstr>
      <vt:lpstr>Geography, Culture, &amp; The Old Kingdom</vt:lpstr>
      <vt:lpstr>The Scorpion king…NO!</vt:lpstr>
      <vt:lpstr>Geography, Culture, &amp; The Old Kingdom</vt:lpstr>
      <vt:lpstr>Geography, Culture, &amp; The Old Kingdom</vt:lpstr>
      <vt:lpstr>Geography, Culture, &amp; The Old Kingdom</vt:lpstr>
      <vt:lpstr>Geography Culture, &amp; The Old Kingdom</vt:lpstr>
      <vt:lpstr>Never happened…</vt:lpstr>
      <vt:lpstr>Tourism + Egypt = Money</vt:lpstr>
      <vt:lpstr>Geography, Culture, &amp; The Old Kingdom</vt:lpstr>
      <vt:lpstr>Mummies</vt:lpstr>
      <vt:lpstr>The Mummy</vt:lpstr>
      <vt:lpstr>Geography, Culture, &amp; The Old Kingdom</vt:lpstr>
      <vt:lpstr>Geography, Culture, &amp; The Old Kingdom</vt:lpstr>
      <vt:lpstr>Geography, Culture, &amp; The Old Kingdom</vt:lpstr>
      <vt:lpstr>Geography, Culture, &amp; The Old Kingdom</vt:lpstr>
      <vt:lpstr>Constructive Response Questions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Outcome: Geography, Culture, &amp; The Old Kingdom</dc:title>
  <dc:creator>Karl Sagan</dc:creator>
  <cp:lastModifiedBy>Karl Sagan</cp:lastModifiedBy>
  <cp:revision>13</cp:revision>
  <dcterms:created xsi:type="dcterms:W3CDTF">2014-11-23T00:39:46Z</dcterms:created>
  <dcterms:modified xsi:type="dcterms:W3CDTF">2014-11-23T00:45:38Z</dcterms:modified>
</cp:coreProperties>
</file>