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8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06" r:id="rId27"/>
    <p:sldId id="308" r:id="rId28"/>
    <p:sldId id="310" r:id="rId29"/>
    <p:sldId id="312" r:id="rId30"/>
    <p:sldId id="314" r:id="rId31"/>
    <p:sldId id="316" r:id="rId32"/>
    <p:sldId id="31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08AEE-CC98-496D-9E90-123C3073D47B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20F2B-257C-44B6-86B7-9C5E7A5E43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3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A3AB9A-6DEE-4650-AA90-78B79908054B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9BF023-7136-4624-A3A2-C9B8F25D47B5}" type="datetimeFigureOut">
              <a:rPr lang="en-US" smtClean="0"/>
              <a:pPr/>
              <a:t>3/19/14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38B6CAC-1F89-4C26-A47E-9326E56C5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hyperlink" Target="http://images.google.com/imgres?imgurl=http://www.textbooksrus.com/book_pics_large/0553585975.jpg&amp;imgrefurl=http://www.textbooksrus.com/search/BookDetail/?isbn=9780553585971&amp;h=475&amp;w=288&amp;sz=44&amp;hl=en&amp;start=4&amp;um=1&amp;usg=__8ZfL0wCAntOqGlLOmdW-yHkGD4g=&amp;tbnid=JjW13tiNgMfKoM:&amp;tbnh=129&amp;tbnw=78&amp;prev=/images?q=wealth+of+nations&amp;um=1&amp;hl=en&amp;sa=X" TargetMode="External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abrooklynlife.com/photos/uncategorized/adam_smith_1.png&amp;imgrefurl=http://abrooklynlife.com/tag/adam-s&amp;h=300&amp;w=300&amp;sz=183&amp;hl=en&amp;start=6&amp;um=1&amp;usg=___fD0AIDwyhadB-KsIKH9HdeTywM=&amp;tbnid=phPju65pJX7PvM:&amp;tbnh=116&amp;tbnw=116&amp;prev=/images?q=adam+smith&amp;um=1&amp;hl=en&amp;sa=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ebooks.adelaide.edu.au/m/malthus/thomas/malthus.jpg&amp;imgrefurl=http://ebooks.adelaide.edu.au/m/malthus/thomas/&amp;h=293&amp;w=220&amp;sz=15&amp;hl=en&amp;start=7&amp;um=1&amp;usg=__unIK2qb4w0nc0ecBOVc6N-PYOsw=&amp;tbnid=tDd0_kIkPRW--M:&amp;tbnh=115&amp;tbnw=86&amp;prev=/images?q=Malthus,+Thomas&amp;um=1&amp;hl=en&amp;sa=N" TargetMode="External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econc10.bu.edu/economic_systems/Theory/Classical/ricard_xacc_anim.gif&amp;imgrefurl=http://econc10.bu.edu/economic_systems/Theory/Classical/david_ricardo.htm&amp;h=600&amp;w=450&amp;sz=372&amp;hl=en&amp;start=5&amp;um=1&amp;usg=__3N7lKuStMK9UQbimozv4EKMYhaw=&amp;tbnid=Srk1rRHjFl95qM:&amp;tbnh=135&amp;tbnw=101&amp;prev=/images?q=ricardo,+david&amp;um=1&amp;hl=en&amp;sa=N" TargetMode="External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google.com/imgres?imgurl=http://www.irtc.org/ftp/pub/stills/2000-12-31/poverty.jpg&amp;imgrefurl=http://www.irtc.org/stills/2000-12-31/view.html&amp;h=480&amp;w=640&amp;sz=196&amp;hl=en&amp;start=34&amp;um=1&amp;usg=__NWg29_3kXEQORPxA3fwwY_V37JE=&amp;tbnid=_bcdTZwMk8zuOM:&amp;tbnh=103&amp;tbnw=137&amp;prev=/images?q=poverty&amp;start=20&amp;ndsp=20&amp;um=1&amp;hl=en&amp;sa=N" TargetMode="External"/><Relationship Id="rId3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Relationship Id="rId3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Capitalism, Socialism, and Communism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Role of “PRICE” in relation to the laws of supply and demand: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953000"/>
          </a:xfrm>
        </p:spPr>
        <p:txBody>
          <a:bodyPr/>
          <a:lstStyle/>
          <a:p>
            <a:pPr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“When the quantity DEMANDED is GREATER than the quantity SUPPLIED, prices tend to…. </a:t>
            </a:r>
            <a:r>
              <a:rPr lang="en-US" sz="36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“GO UP/INCREASE”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(WHY?)</a:t>
            </a:r>
          </a:p>
          <a:p>
            <a:pPr>
              <a:defRPr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“When the quantity SUPPLIED is greater than the quantity DEMANDED, prices tend to….”</a:t>
            </a:r>
            <a:r>
              <a:rPr lang="en-US" sz="36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GO DOWN/DECREASE”.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(WHY?)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On a “price/quantity” chart……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819400" cy="2895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Q: Why does a DEMAND curve always slope downward?</a:t>
            </a:r>
            <a:endParaRPr lang="en-US" dirty="0">
              <a:solidFill>
                <a:srgbClr val="66FF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8068" name="Picture 2" descr="http://2.bp.blogspot.com/_Gqs-dmai6WI/SQdVecBL5gI/AAAAAAAAAAc/n3K0yxcZVf0/s400/320px-Simple_supply_and_dema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905000"/>
            <a:ext cx="53038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http://1.bp.blogspot.com/_Yz1hS79tEWU/SJBwOIbaICI/AAAAAAAAAHk/AtRRhLQM5KY/s320/supply_and_deman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0"/>
            <a:ext cx="44958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295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Q: Why does a DEMAND curve always slope downward?</a:t>
            </a:r>
            <a:r>
              <a:rPr lang="en-US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00600"/>
          </a:xfrm>
        </p:spPr>
        <p:txBody>
          <a:bodyPr/>
          <a:lstStyle/>
          <a:p>
            <a:pPr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Answer: The demand curve always slopes downward because as more of an item becomes available, the lower the price.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IR and Capitalism: Laissez-Faire figures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191000" y="1143000"/>
            <a:ext cx="44958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latin typeface="Times New Roman" pitchFamily="18" charset="0"/>
              </a:rPr>
              <a:t>Adam Smith</a:t>
            </a:r>
            <a:r>
              <a:rPr lang="en-US" sz="2800" dirty="0" smtClean="0">
                <a:latin typeface="Times New Roman" pitchFamily="18" charset="0"/>
              </a:rPr>
              <a:t> : CAPITALISM/Laissez-faire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u="sng" dirty="0" smtClean="0">
                <a:latin typeface="Times New Roman" pitchFamily="18" charset="0"/>
              </a:rPr>
              <a:t>Wealth of Nations</a:t>
            </a:r>
            <a:r>
              <a:rPr lang="en-US" sz="2400" dirty="0" smtClean="0">
                <a:latin typeface="Times New Roman" pitchFamily="18" charset="0"/>
              </a:rPr>
              <a:t>, 1776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“the individual, pursuing his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SELF-INTEREST, </a:t>
            </a:r>
            <a:r>
              <a:rPr lang="en-US" sz="2400" b="1" dirty="0" smtClean="0">
                <a:latin typeface="Times New Roman" pitchFamily="18" charset="0"/>
              </a:rPr>
              <a:t>will bring on general benefits to society”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Times New Roman" pitchFamily="18" charset="0"/>
              </a:rPr>
              <a:t>NEED for free markets (no government intervention)</a:t>
            </a:r>
          </a:p>
        </p:txBody>
      </p:sp>
      <p:pic>
        <p:nvPicPr>
          <p:cNvPr id="90116" name="Picture 5" descr="adam_smith_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055358597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87905">
            <a:off x="2209800" y="3352800"/>
            <a:ext cx="18891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IR and Capitalism: Laissez-Faire figures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4419600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</a:rPr>
              <a:t>Thomas Malthus</a:t>
            </a:r>
            <a:r>
              <a:rPr lang="en-US" dirty="0" smtClean="0">
                <a:latin typeface="Times New Roman" pitchFamily="18" charset="0"/>
              </a:rPr>
              <a:t>: predicted that the population would outpace the world’s food supply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itchFamily="18" charset="0"/>
              </a:rPr>
              <a:t>People should limit kids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itchFamily="18" charset="0"/>
              </a:rPr>
              <a:t>Wrote: </a:t>
            </a:r>
            <a:r>
              <a:rPr lang="en-US" sz="3200" b="1" i="1" dirty="0" smtClean="0">
                <a:solidFill>
                  <a:srgbClr val="FFFF00"/>
                </a:solidFill>
                <a:latin typeface="Times New Roman" pitchFamily="18" charset="0"/>
              </a:rPr>
              <a:t>An Essay on the Principle of Population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200" dirty="0" smtClean="0">
                <a:latin typeface="Times New Roman" pitchFamily="18" charset="0"/>
              </a:rPr>
              <a:t>No </a:t>
            </a:r>
            <a:r>
              <a:rPr lang="en-US" sz="3200" dirty="0" err="1" smtClean="0">
                <a:latin typeface="Times New Roman" pitchFamily="18" charset="0"/>
              </a:rPr>
              <a:t>gov’t</a:t>
            </a:r>
            <a:r>
              <a:rPr lang="en-US" sz="3200" dirty="0" smtClean="0">
                <a:latin typeface="Times New Roman" pitchFamily="18" charset="0"/>
              </a:rPr>
              <a:t> help for the poor</a:t>
            </a:r>
          </a:p>
        </p:txBody>
      </p:sp>
      <p:pic>
        <p:nvPicPr>
          <p:cNvPr id="91140" name="Picture 7" descr="malthus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371600"/>
            <a:ext cx="34290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382000" cy="712787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IR and Capitalism: Laissez-Faire figures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343400" y="1143000"/>
            <a:ext cx="4343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David Ricardo: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“iron law of wages”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Limit kids b/c people have more kids when $ is strong;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increase in labor later means a decrease in $$ and….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Unemployment increases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pitchFamily="18" charset="0"/>
              </a:rPr>
              <a:t>“No </a:t>
            </a:r>
            <a:r>
              <a:rPr lang="en-US" dirty="0" err="1" smtClean="0">
                <a:latin typeface="Times New Roman" pitchFamily="18" charset="0"/>
              </a:rPr>
              <a:t>gov’t</a:t>
            </a:r>
            <a:r>
              <a:rPr lang="en-US" dirty="0" smtClean="0">
                <a:latin typeface="Times New Roman" pitchFamily="18" charset="0"/>
              </a:rPr>
              <a:t> help for the poor”</a:t>
            </a:r>
          </a:p>
        </p:txBody>
      </p:sp>
      <p:pic>
        <p:nvPicPr>
          <p:cNvPr id="92164" name="Picture 5" descr="ricard_xacc_anim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90600"/>
            <a:ext cx="37639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57200" y="5181600"/>
            <a:ext cx="3657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latin typeface="Arial Black" pitchFamily="34" charset="0"/>
              </a:rPr>
              <a:t>IRON LAW OF WAGES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7813"/>
            <a:ext cx="83820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Effects of Capitalism</a:t>
            </a:r>
            <a:r>
              <a:rPr lang="en-US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24000"/>
            <a:ext cx="8305800" cy="4911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</a:rPr>
              <a:t>“Profit”</a:t>
            </a:r>
            <a:r>
              <a:rPr lang="en-US" sz="3600" b="1" smtClean="0">
                <a:latin typeface="Times New Roman" pitchFamily="18" charset="0"/>
              </a:rPr>
              <a:t> for owners of production/business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Times New Roman" pitchFamily="18" charset="0"/>
              </a:rPr>
              <a:t>Industrial vs agricultural economies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Times New Roman" pitchFamily="18" charset="0"/>
              </a:rPr>
              <a:t>Market competition = price of “things” goes down……(because)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Times New Roman" pitchFamily="18" charset="0"/>
              </a:rPr>
              <a:t>Increased supply of “things”/goods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b="1" smtClean="0">
                <a:latin typeface="Times New Roman" pitchFamily="18" charset="0"/>
              </a:rPr>
              <a:t>Focus on </a:t>
            </a:r>
            <a:r>
              <a:rPr lang="en-US" sz="3600" b="1" smtClean="0">
                <a:solidFill>
                  <a:srgbClr val="66FF66"/>
                </a:solidFill>
                <a:latin typeface="Times New Roman" pitchFamily="18" charset="0"/>
              </a:rPr>
              <a:t>PERSONAL RESPONSIBILITY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1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865188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Criticisms of Capitalism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458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Times New Roman" pitchFamily="18" charset="0"/>
              </a:rPr>
              <a:t>Uneven distribution of 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</a:rPr>
              <a:t>WEALTH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Poor people live in SQUALOR: slums, bad sanitation, etc.</a:t>
            </a:r>
          </a:p>
          <a:p>
            <a:pPr lvl="1" eaLnBrk="1" hangingPunct="1">
              <a:defRPr/>
            </a:pPr>
            <a:r>
              <a:rPr lang="en-US" dirty="0" smtClean="0">
                <a:latin typeface="Times New Roman" pitchFamily="18" charset="0"/>
              </a:rPr>
              <a:t>Working conditions are miserable, etc, etc. see negative effects of Industrialization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94212" name="Picture 9" descr="povert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886200"/>
            <a:ext cx="37338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Responses to “Capitalism”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458200" cy="4987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“ISMs…..all over the place”, focus on keeping them straight!</a:t>
            </a:r>
          </a:p>
          <a:p>
            <a:pPr lvl="1"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Utilitarianism</a:t>
            </a:r>
          </a:p>
          <a:p>
            <a:pPr lvl="1"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Utopianism</a:t>
            </a:r>
          </a:p>
          <a:p>
            <a:pPr lvl="1"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Socialism</a:t>
            </a:r>
          </a:p>
          <a:p>
            <a:pPr lvl="1"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Communism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9413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</a:rPr>
              <a:t>Utilitarianism: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4000" i="1" dirty="0" smtClean="0">
                <a:solidFill>
                  <a:schemeClr val="tx1"/>
                </a:solidFill>
                <a:latin typeface="Times New Roman" pitchFamily="18" charset="0"/>
              </a:rPr>
              <a:t>“greatest good for the greatest number”</a:t>
            </a:r>
          </a:p>
        </p:txBody>
      </p:sp>
      <p:pic>
        <p:nvPicPr>
          <p:cNvPr id="96259" name="Picture 5" descr="http://www.d.umn.edu/cla/faculty/jhamlin/2111/2111schd_files/Bentha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124200"/>
            <a:ext cx="28860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0" name="Rounded Rectangular Callout 4"/>
          <p:cNvSpPr>
            <a:spLocks noChangeArrowheads="1"/>
          </p:cNvSpPr>
          <p:nvPr/>
        </p:nvSpPr>
        <p:spPr bwMode="auto">
          <a:xfrm>
            <a:off x="4953000" y="2209800"/>
            <a:ext cx="3886200" cy="762000"/>
          </a:xfrm>
          <a:prstGeom prst="wedgeRoundRectCallout">
            <a:avLst>
              <a:gd name="adj1" fmla="val 24269"/>
              <a:gd name="adj2" fmla="val 156074"/>
              <a:gd name="adj3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1" name="TextBox 6"/>
          <p:cNvSpPr txBox="1">
            <a:spLocks noChangeArrowheads="1"/>
          </p:cNvSpPr>
          <p:nvPr/>
        </p:nvSpPr>
        <p:spPr bwMode="auto">
          <a:xfrm>
            <a:off x="5029200" y="2209800"/>
            <a:ext cx="3810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“advance the greatest good for the greatest number”</a:t>
            </a:r>
          </a:p>
        </p:txBody>
      </p:sp>
      <p:pic>
        <p:nvPicPr>
          <p:cNvPr id="96262" name="Picture 9" descr="http://thebsreport.files.wordpress.com/2009/05/john_stuart_m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2560638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3" name="Oval Callout 11"/>
          <p:cNvSpPr>
            <a:spLocks noChangeArrowheads="1"/>
          </p:cNvSpPr>
          <p:nvPr/>
        </p:nvSpPr>
        <p:spPr bwMode="auto">
          <a:xfrm>
            <a:off x="1143000" y="2286000"/>
            <a:ext cx="3505200" cy="12954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6264" name="TextBox 9"/>
          <p:cNvSpPr txBox="1">
            <a:spLocks noChangeArrowheads="1"/>
          </p:cNvSpPr>
          <p:nvPr/>
        </p:nvSpPr>
        <p:spPr bwMode="auto">
          <a:xfrm>
            <a:off x="1600200" y="2438400"/>
            <a:ext cx="2895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/>
              <a:t>“Government should enact reforms that promote more happiness”</a:t>
            </a:r>
          </a:p>
        </p:txBody>
      </p:sp>
      <p:sp>
        <p:nvSpPr>
          <p:cNvPr id="96265" name="TextBox 12"/>
          <p:cNvSpPr txBox="1">
            <a:spLocks noChangeArrowheads="1"/>
          </p:cNvSpPr>
          <p:nvPr/>
        </p:nvSpPr>
        <p:spPr bwMode="auto">
          <a:xfrm>
            <a:off x="1905000" y="60960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John Stuart Mill</a:t>
            </a:r>
          </a:p>
        </p:txBody>
      </p:sp>
      <p:sp>
        <p:nvSpPr>
          <p:cNvPr id="96266" name="TextBox 13"/>
          <p:cNvSpPr txBox="1">
            <a:spLocks noChangeArrowheads="1"/>
          </p:cNvSpPr>
          <p:nvPr/>
        </p:nvSpPr>
        <p:spPr bwMode="auto">
          <a:xfrm>
            <a:off x="6324600" y="60198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Jeremy Bentham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Industrial revolution spreads….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915400" cy="5105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Rising Economic Powers are all industrial</a:t>
            </a:r>
          </a:p>
          <a:p>
            <a:pPr eaLnBrk="1" hangingPunct="1">
              <a:defRPr/>
            </a:pPr>
            <a:r>
              <a:rPr lang="en-US" smtClean="0">
                <a:latin typeface="Times New Roman" pitchFamily="18" charset="0"/>
              </a:rPr>
              <a:t>Each will want access and control over RAW MATERIALS and MARKETS</a:t>
            </a:r>
          </a:p>
          <a:p>
            <a:pPr lvl="1" eaLnBrk="1" hangingPunct="1">
              <a:defRPr/>
            </a:pPr>
            <a:r>
              <a:rPr lang="en-US" smtClean="0">
                <a:latin typeface="Times New Roman" pitchFamily="18" charset="0"/>
              </a:rPr>
              <a:t>raw materials: </a:t>
            </a:r>
          </a:p>
          <a:p>
            <a:pPr lvl="1" eaLnBrk="1" hangingPunct="1">
              <a:defRPr/>
            </a:pPr>
            <a:r>
              <a:rPr lang="en-US" smtClean="0">
                <a:latin typeface="Times New Roman" pitchFamily="18" charset="0"/>
              </a:rPr>
              <a:t>Markets: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n-US" i="1" smtClean="0">
                <a:latin typeface="Times New Roman" pitchFamily="18" charset="0"/>
              </a:rPr>
              <a:t>Q: What might happen when industrial nations want what NON-industrial nations have? What effect will the “industrial vs. NON-industrial tension” have on the world?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686800" cy="1192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chemeClr val="tx1"/>
                </a:solidFill>
                <a:latin typeface="Times New Roman" pitchFamily="18" charset="0"/>
              </a:rPr>
              <a:t>Utopianism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</a:rPr>
              <a:t>: ideal society based on cooperation instead of competition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5638800" cy="51816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i="1" dirty="0" smtClean="0">
                <a:solidFill>
                  <a:srgbClr val="FFFF00"/>
                </a:solidFill>
                <a:latin typeface="Times New Roman" pitchFamily="18" charset="0"/>
              </a:rPr>
              <a:t>Utopia  </a:t>
            </a:r>
            <a:r>
              <a:rPr lang="en-US" sz="2400" dirty="0" smtClean="0">
                <a:latin typeface="Times New Roman" pitchFamily="18" charset="0"/>
              </a:rPr>
              <a:t>By Thomas More described an ideal society</a:t>
            </a:r>
          </a:p>
          <a:p>
            <a:pPr lvl="1" eaLnBrk="1" hangingPunct="1">
              <a:defRPr/>
            </a:pPr>
            <a:r>
              <a:rPr lang="en-US" sz="2400" i="1" dirty="0" smtClean="0">
                <a:latin typeface="Times New Roman" pitchFamily="18" charset="0"/>
              </a:rPr>
              <a:t>“utopia” in Greek means NO PLACE!!</a:t>
            </a:r>
          </a:p>
          <a:p>
            <a:pPr eaLnBrk="1" hangingPunct="1">
              <a:defRPr/>
            </a:pPr>
            <a:r>
              <a:rPr lang="en-US" sz="2400" b="1" u="sng" dirty="0" smtClean="0">
                <a:solidFill>
                  <a:srgbClr val="FFFF00"/>
                </a:solidFill>
                <a:latin typeface="Times New Roman" pitchFamily="18" charset="0"/>
              </a:rPr>
              <a:t>Robert Owen</a:t>
            </a:r>
            <a:r>
              <a:rPr lang="en-US" sz="2400" dirty="0" smtClean="0">
                <a:latin typeface="Times New Roman" pitchFamily="18" charset="0"/>
              </a:rPr>
              <a:t>: campaigned for child labor laws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Encouraged unions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Set up model, self-sufficient community to show that it was possible to be nice to workers and still make a profit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New Lanark, Scotland worked</a:t>
            </a:r>
          </a:p>
          <a:p>
            <a:pPr lvl="1" eaLnBrk="1" hangingPunct="1">
              <a:defRPr/>
            </a:pPr>
            <a:r>
              <a:rPr lang="en-US" sz="2400" dirty="0" smtClean="0">
                <a:latin typeface="Times New Roman" pitchFamily="18" charset="0"/>
              </a:rPr>
              <a:t>New Harmony in AMERICA failed</a:t>
            </a:r>
          </a:p>
        </p:txBody>
      </p:sp>
      <p:pic>
        <p:nvPicPr>
          <p:cNvPr id="97284" name="Picture 7" descr="https://apus2scott.wikispaces.com/file/view/robert_owen.jpg/33310453/robert_ow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057400"/>
            <a:ext cx="3073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wilsonsalmanac.com/images2/owen_rob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06132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534400" cy="14478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</a:rPr>
              <a:t>Socialism: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</a:rPr>
              <a:t> society (In the form of the government) owns the means of production and key infrastructure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2057400"/>
            <a:ext cx="34290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smtClean="0">
                <a:latin typeface="Times New Roman" pitchFamily="18" charset="0"/>
              </a:rPr>
              <a:t>Principles:</a:t>
            </a:r>
          </a:p>
          <a:p>
            <a:pPr lvl="1" eaLnBrk="1" hangingPunct="1">
              <a:defRPr/>
            </a:pPr>
            <a:r>
              <a:rPr lang="en-US" b="1" smtClean="0">
                <a:latin typeface="Times New Roman" pitchFamily="18" charset="0"/>
              </a:rPr>
              <a:t>“Equality of all People”</a:t>
            </a:r>
          </a:p>
          <a:p>
            <a:pPr lvl="1" eaLnBrk="1" hangingPunct="1">
              <a:defRPr/>
            </a:pPr>
            <a:r>
              <a:rPr lang="en-US" b="1" smtClean="0">
                <a:latin typeface="Times New Roman" pitchFamily="18" charset="0"/>
              </a:rPr>
              <a:t>Cooperation is better than competition</a:t>
            </a:r>
          </a:p>
          <a:p>
            <a:pPr lvl="1" eaLnBrk="1" hangingPunct="1">
              <a:defRPr/>
            </a:pPr>
            <a:r>
              <a:rPr lang="en-US" b="1" smtClean="0">
                <a:latin typeface="Times New Roman" pitchFamily="18" charset="0"/>
              </a:rPr>
              <a:t>…at least in industry</a:t>
            </a:r>
          </a:p>
          <a:p>
            <a:pPr lvl="1" eaLnBrk="1" hangingPunct="1">
              <a:defRPr/>
            </a:pPr>
            <a:endParaRPr lang="en-US" b="1" smtClean="0">
              <a:latin typeface="Times New Roman" pitchFamily="18" charset="0"/>
            </a:endParaRPr>
          </a:p>
        </p:txBody>
      </p:sp>
      <p:pic>
        <p:nvPicPr>
          <p:cNvPr id="99332" name="Picture 5" descr="socialism_expla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514600"/>
            <a:ext cx="5276850" cy="354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http://www.umass.edu/umhome/images/upload/83499/socialis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057400"/>
            <a:ext cx="46482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http://overtonsarrow.files.wordpress.com/2008/09/sociali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981200"/>
            <a:ext cx="29908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10" descr="http://4.bp.blogspot.com/_Ban8okDZpTk/ScBkpmmT8WI/AAAAAAAABEI/WAN4UCU3DFs/s320/Newsweek-WeAreAllSocialistsN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752600"/>
            <a:ext cx="3733800" cy="491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4724400" cy="441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u="sng" dirty="0" smtClean="0">
                <a:solidFill>
                  <a:srgbClr val="66FF66"/>
                </a:solidFill>
                <a:latin typeface="Times New Roman" pitchFamily="18" charset="0"/>
              </a:rPr>
              <a:t>COMMUNISM</a:t>
            </a:r>
            <a:r>
              <a:rPr lang="en-US" sz="4000" b="1" dirty="0" smtClean="0">
                <a:latin typeface="Times New Roman" pitchFamily="18" charset="0"/>
              </a:rPr>
              <a:t>: </a:t>
            </a:r>
            <a:r>
              <a:rPr lang="en-US" sz="3600" b="1" i="1" dirty="0" smtClean="0">
                <a:latin typeface="Times New Roman" pitchFamily="18" charset="0"/>
              </a:rPr>
              <a:t>extreme</a:t>
            </a:r>
            <a:r>
              <a:rPr lang="en-US" sz="3600" b="1" dirty="0" smtClean="0">
                <a:latin typeface="Times New Roman" pitchFamily="18" charset="0"/>
              </a:rPr>
              <a:t> form of socialism in which “all people” own the means of production as the state “withers away” and produces a classless society</a:t>
            </a:r>
          </a:p>
        </p:txBody>
      </p:sp>
      <p:pic>
        <p:nvPicPr>
          <p:cNvPr id="100355" name="Picture 5" descr="welsh%20communist%20manifes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914400"/>
            <a:ext cx="35115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5" descr="http://www.donalforeman.com/blog/wp-content/uploads/2009/10/Mar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5972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7" descr="http://www.the-spearhead.com/wp-content/uploads/2009/10/mar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685800"/>
            <a:ext cx="4114800" cy="573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8686800" cy="636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Karl Marx’s theory of Communism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990600"/>
            <a:ext cx="6248400" cy="464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Idea: that History is shaped by 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ECONOMIC FORCES</a:t>
            </a:r>
            <a:r>
              <a:rPr lang="en-US" b="1" dirty="0" smtClean="0">
                <a:latin typeface="Times New Roman" pitchFamily="18" charset="0"/>
              </a:rPr>
              <a:t> (the way goods are produced and distributed)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CLASS STRUGGLE</a:t>
            </a:r>
            <a:r>
              <a:rPr lang="en-US" b="1" dirty="0" smtClean="0">
                <a:latin typeface="Times New Roman" pitchFamily="18" charset="0"/>
              </a:rPr>
              <a:t> has always existed between the “haves” and the “have </a:t>
            </a:r>
            <a:r>
              <a:rPr lang="en-US" b="1" dirty="0" err="1" smtClean="0">
                <a:latin typeface="Times New Roman" pitchFamily="18" charset="0"/>
              </a:rPr>
              <a:t>nots</a:t>
            </a:r>
            <a:r>
              <a:rPr lang="en-US" b="1" dirty="0" smtClean="0">
                <a:latin typeface="Times New Roman" pitchFamily="18" charset="0"/>
              </a:rPr>
              <a:t>”</a:t>
            </a:r>
          </a:p>
          <a:p>
            <a:pPr lvl="1"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In industrial times the “haves” are the bourgeoisie/middle class capitalists; the “have </a:t>
            </a:r>
            <a:r>
              <a:rPr lang="en-US" b="1" dirty="0" err="1" smtClean="0">
                <a:latin typeface="Times New Roman" pitchFamily="18" charset="0"/>
              </a:rPr>
              <a:t>nots</a:t>
            </a:r>
            <a:r>
              <a:rPr lang="en-US" b="1" dirty="0" smtClean="0">
                <a:latin typeface="Times New Roman" pitchFamily="18" charset="0"/>
              </a:rPr>
              <a:t>” are the wage earning laborers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b="1" dirty="0" smtClean="0">
              <a:latin typeface="Times New Roman" pitchFamily="18" charset="0"/>
            </a:endParaRPr>
          </a:p>
        </p:txBody>
      </p:sp>
      <p:pic>
        <p:nvPicPr>
          <p:cNvPr id="101380" name="Picture 5" descr="http://www.cartoonstock.com/newscartoons/cartoonists/mba/lowres/mban835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133600"/>
            <a:ext cx="2819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484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Marx’s communist ideas…continued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8915400" cy="3962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The social class that holds the economic power also controls the government for its own advantage</a:t>
            </a:r>
            <a:r>
              <a:rPr lang="en-US" b="1" i="1" dirty="0" smtClean="0">
                <a:latin typeface="Times New Roman" pitchFamily="18" charset="0"/>
              </a:rPr>
              <a:t>…</a:t>
            </a:r>
            <a:r>
              <a:rPr lang="en-US" sz="3600" b="1" i="1" dirty="0" smtClean="0">
                <a:latin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66FF66"/>
                </a:solidFill>
                <a:latin typeface="Times New Roman" pitchFamily="18" charset="0"/>
              </a:rPr>
              <a:t>(class wealth = class power)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Middle class shrinks 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</a:rPr>
              <a:t>(small businesses are ruined by capitalist giants)</a:t>
            </a:r>
          </a:p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Working class GROWS as masses of poor labor at the mercy of a small, rich elite class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b="1" i="1" dirty="0" smtClean="0">
              <a:solidFill>
                <a:srgbClr val="66FF66"/>
              </a:solidFill>
              <a:latin typeface="Times New Roman" pitchFamily="18" charset="0"/>
            </a:endParaRPr>
          </a:p>
        </p:txBody>
      </p:sp>
      <p:pic>
        <p:nvPicPr>
          <p:cNvPr id="102404" name="Picture 5" descr="http://news.minnesota.publicradio.org/features/2003/08/15_combsm_nickleanddime/images/nickelanddimed1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714875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5" name="Picture 7" descr="http://www.cartoonstock.com/newscartoons/cartoonists/mba/lowres/mban479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4818063"/>
            <a:ext cx="3429000" cy="203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latin typeface="Times New Roman" pitchFamily="18" charset="0"/>
              </a:rPr>
              <a:t>How communism is supposed to happen: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048000" y="990600"/>
            <a:ext cx="60960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Poverty and desperation drive MASSES of workers (</a:t>
            </a:r>
            <a:r>
              <a:rPr lang="en-US" b="1" i="1" dirty="0" smtClean="0">
                <a:solidFill>
                  <a:srgbClr val="66FF66"/>
                </a:solidFill>
                <a:latin typeface="Times New Roman" pitchFamily="18" charset="0"/>
              </a:rPr>
              <a:t>proletariat</a:t>
            </a:r>
            <a:r>
              <a:rPr lang="en-US" b="1" dirty="0" smtClean="0">
                <a:latin typeface="Times New Roman" pitchFamily="18" charset="0"/>
              </a:rPr>
              <a:t>) to: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latin typeface="Times New Roman" pitchFamily="18" charset="0"/>
              </a:rPr>
              <a:t>seize control</a:t>
            </a:r>
            <a:r>
              <a:rPr lang="en-US" sz="3200" b="1" dirty="0" smtClean="0">
                <a:latin typeface="Times New Roman" pitchFamily="18" charset="0"/>
              </a:rPr>
              <a:t> of the government and the means of production </a:t>
            </a:r>
          </a:p>
          <a:p>
            <a:pPr lvl="1" eaLnBrk="1" hangingPunct="1">
              <a:defRPr/>
            </a:pPr>
            <a:r>
              <a:rPr lang="en-US" sz="3200" b="1" u="sng" dirty="0" smtClean="0">
                <a:latin typeface="Times New Roman" pitchFamily="18" charset="0"/>
              </a:rPr>
              <a:t>destroy</a:t>
            </a:r>
            <a:r>
              <a:rPr lang="en-US" sz="3200" b="1" dirty="0" smtClean="0">
                <a:latin typeface="Times New Roman" pitchFamily="18" charset="0"/>
              </a:rPr>
              <a:t> the capitalist system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wage a </a:t>
            </a:r>
            <a:r>
              <a:rPr lang="en-US" sz="3200" b="1" u="sng" dirty="0" smtClean="0">
                <a:latin typeface="Times New Roman" pitchFamily="18" charset="0"/>
              </a:rPr>
              <a:t>VIOLENT REVOLUTION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</a:p>
          <a:p>
            <a:pPr lvl="1" eaLnBrk="1" hangingPunct="1">
              <a:defRPr/>
            </a:pPr>
            <a:r>
              <a:rPr lang="en-US" sz="3200" b="1" dirty="0" smtClean="0">
                <a:latin typeface="Times New Roman" pitchFamily="18" charset="0"/>
              </a:rPr>
              <a:t>establish a “</a:t>
            </a:r>
            <a:r>
              <a:rPr lang="en-US" sz="3200" b="1" u="sng" dirty="0" smtClean="0">
                <a:latin typeface="Times New Roman" pitchFamily="18" charset="0"/>
              </a:rPr>
              <a:t>dictatorship</a:t>
            </a:r>
            <a:r>
              <a:rPr lang="en-US" sz="3200" b="1" dirty="0" smtClean="0">
                <a:latin typeface="Times New Roman" pitchFamily="18" charset="0"/>
              </a:rPr>
              <a:t> of the proletariat”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103428" name="Picture 5" descr="http://3.bp.blogspot.com/_X7cq0i0IwXc/SwsrsDMVauI/AAAAAAAAB0I/ahM1mGo-bqM/s320/l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32400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458200" cy="8651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After the “dictatorship of the proletariat” occurs…..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7244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All property and the means of production are owned by </a:t>
            </a:r>
            <a:r>
              <a:rPr lang="en-US" sz="4000" b="1" dirty="0" smtClean="0">
                <a:solidFill>
                  <a:srgbClr val="66FF66"/>
                </a:solidFill>
                <a:latin typeface="Times New Roman" pitchFamily="18" charset="0"/>
              </a:rPr>
              <a:t>“the people”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All goods and services are </a:t>
            </a:r>
            <a:r>
              <a:rPr lang="en-US" sz="4000" b="1" dirty="0" smtClean="0">
                <a:solidFill>
                  <a:srgbClr val="66FF66"/>
                </a:solidFill>
                <a:latin typeface="Times New Roman" pitchFamily="18" charset="0"/>
              </a:rPr>
              <a:t>“shared equally”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A </a:t>
            </a:r>
            <a:r>
              <a:rPr lang="en-US" sz="4000" b="1" dirty="0" smtClean="0">
                <a:solidFill>
                  <a:srgbClr val="66FF66"/>
                </a:solidFill>
                <a:latin typeface="Times New Roman" pitchFamily="18" charset="0"/>
              </a:rPr>
              <a:t>“classless society”</a:t>
            </a:r>
            <a:r>
              <a:rPr lang="en-US" sz="4000" b="1" dirty="0" smtClean="0">
                <a:latin typeface="Times New Roman" pitchFamily="18" charset="0"/>
              </a:rPr>
              <a:t> emerges</a:t>
            </a:r>
          </a:p>
          <a:p>
            <a:pPr eaLnBrk="1" hangingPunct="1">
              <a:defRPr/>
            </a:pPr>
            <a:r>
              <a:rPr lang="en-US" sz="4000" b="1" dirty="0" smtClean="0">
                <a:latin typeface="Times New Roman" pitchFamily="18" charset="0"/>
              </a:rPr>
              <a:t>the </a:t>
            </a:r>
            <a:r>
              <a:rPr lang="en-US" sz="4000" b="1" dirty="0" smtClean="0">
                <a:solidFill>
                  <a:srgbClr val="66FF66"/>
                </a:solidFill>
                <a:latin typeface="Times New Roman" pitchFamily="18" charset="0"/>
              </a:rPr>
              <a:t>“state withers away”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scottthong.files.wordpress.com/2008/08/redprimer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143000"/>
            <a:ext cx="7086600" cy="553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58200" cy="8651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“Communist Paradise?”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86800" cy="10937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Effects of Marxist thought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228600" y="1447800"/>
            <a:ext cx="3657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Formation of socialist political parties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Advocate and support revolutions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Push for work reforms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Fight against “capitalism”</a:t>
            </a:r>
          </a:p>
          <a:p>
            <a:pPr marL="1600200" lvl="3" indent="-22860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724400" y="1447800"/>
            <a:ext cx="4114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Communists take over Russia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Communism used by revolutionaries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Dictatorships of Communist Party leaders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No communist paradise established anywhere</a:t>
            </a:r>
          </a:p>
          <a:p>
            <a:pPr marL="1600200" lvl="3" indent="-228600" algn="l" eaLnBrk="1" hangingPunct="1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None/>
              <a:defRPr/>
            </a:pPr>
            <a:endParaRPr lang="en-US" sz="2000" b="1" dirty="0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7525" name="Picture 6" descr="http://2.bp.blogspot.com/_EeTb4ZuLujk/StzB-vpt5xI/AAAAAAAAADk/mv6QsoxEvCY/s400/MarxLen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3200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utoUpdateAnimBg="0"/>
      <p:bldP spid="471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Capitalism is an economic system based on 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PRIVATE OWNERSHIP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and the use of 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</a:t>
            </a:r>
          </a:p>
          <a:p>
            <a:pPr>
              <a:defRPr/>
            </a:pP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Growth of towns and cities and the expansion of trade in the late Middle Ages sparked this economic development</a:t>
            </a:r>
          </a:p>
          <a:p>
            <a:pPr>
              <a:defRPr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Three Main Features to learn BY HEART:</a:t>
            </a:r>
          </a:p>
          <a:p>
            <a:pPr>
              <a:defRPr/>
            </a:pPr>
            <a:endParaRPr lang="en-US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latin typeface="Times New Roman" pitchFamily="18" charset="0"/>
              </a:rPr>
              <a:t>Effects of Marxist thought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36576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“Red Scare” </a:t>
            </a:r>
            <a:r>
              <a:rPr lang="en-US" sz="2400" b="1" dirty="0" smtClean="0">
                <a:latin typeface="Times New Roman" pitchFamily="18" charset="0"/>
              </a:rPr>
              <a:t>= hysteria over perceived threat of communism/ civil liberties revoked 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US foreign policy based on fighting spread of communism after World War II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66FF66"/>
                </a:solidFill>
                <a:latin typeface="Times New Roman" pitchFamily="18" charset="0"/>
              </a:rPr>
              <a:t>“COLD WAR”</a:t>
            </a:r>
            <a:r>
              <a:rPr lang="en-US" sz="2400" b="1" dirty="0" smtClean="0">
                <a:latin typeface="Times New Roman" pitchFamily="18" charset="0"/>
              </a:rPr>
              <a:t> with USSR and allies</a:t>
            </a:r>
          </a:p>
          <a:p>
            <a:pPr eaLnBrk="1" hangingPunct="1">
              <a:defRPr/>
            </a:pPr>
            <a:r>
              <a:rPr lang="en-US" sz="2400" b="1" dirty="0" smtClean="0">
                <a:latin typeface="Times New Roman" pitchFamily="18" charset="0"/>
              </a:rPr>
              <a:t>Proxy wars fought on both sides</a:t>
            </a:r>
          </a:p>
          <a:p>
            <a:pPr eaLnBrk="1" hangingPunct="1">
              <a:defRPr/>
            </a:pPr>
            <a:endParaRPr lang="en-US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08548" name="Picture 5" descr="http://open.salon.com/files/cold_war_flag1255569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73288"/>
            <a:ext cx="3089275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http://wikis.nyu.edu/ek6/modernamerica/uploads/Imperialism.ColdWarContainment/Cold%20War%20Ma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209800"/>
            <a:ext cx="5195888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b="1" smtClean="0">
                <a:latin typeface="Times New Roman" pitchFamily="18" charset="0"/>
              </a:rPr>
              <a:t>The “perceived threat of communism”…a visual</a:t>
            </a:r>
          </a:p>
        </p:txBody>
      </p:sp>
      <p:pic>
        <p:nvPicPr>
          <p:cNvPr id="109571" name="Picture 5" descr="800px-Communist_count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839200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609600"/>
            <a:ext cx="79248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latin typeface="Times New Roman" pitchFamily="18" charset="0"/>
              </a:rPr>
              <a:t>As of 2010, there are five one-party communist nations: 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People's Republic of 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China </a:t>
            </a:r>
            <a:r>
              <a:rPr lang="en-US" b="1" dirty="0" smtClean="0">
                <a:latin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Republic of 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Cuba </a:t>
            </a:r>
            <a:r>
              <a:rPr lang="en-US" b="1" dirty="0" smtClean="0">
                <a:latin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Democratic People's Republic of Korea 	(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North Korea</a:t>
            </a:r>
            <a:r>
              <a:rPr lang="en-US" b="1" dirty="0" smtClean="0">
                <a:latin typeface="Times New Roman" pitchFamily="18" charset="0"/>
              </a:rPr>
              <a:t>) 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Lao People's Democratic Republic (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Laos</a:t>
            </a:r>
            <a:r>
              <a:rPr lang="en-US" b="1" dirty="0" smtClean="0">
                <a:latin typeface="Times New Roman" pitchFamily="18" charset="0"/>
              </a:rPr>
              <a:t>) </a:t>
            </a:r>
            <a:br>
              <a:rPr lang="en-US" b="1" dirty="0" smtClean="0">
                <a:latin typeface="Times New Roman" pitchFamily="18" charset="0"/>
              </a:rPr>
            </a:br>
            <a:r>
              <a:rPr lang="en-US" b="1" dirty="0" smtClean="0">
                <a:latin typeface="Times New Roman" pitchFamily="18" charset="0"/>
              </a:rPr>
              <a:t>	Socialist Republic of </a:t>
            </a:r>
            <a:r>
              <a:rPr lang="en-US" b="1" dirty="0" smtClean="0">
                <a:solidFill>
                  <a:srgbClr val="FF3300"/>
                </a:solidFill>
                <a:latin typeface="Times New Roman" pitchFamily="18" charset="0"/>
              </a:rPr>
              <a:t>Vietnam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5029200"/>
          </a:xfrm>
        </p:spPr>
        <p:txBody>
          <a:bodyPr/>
          <a:lstStyle/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1. Private Ownership</a:t>
            </a:r>
          </a:p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2. Profit motive</a:t>
            </a:r>
          </a:p>
          <a:p>
            <a:pPr>
              <a:defRPr/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3. Market Economy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114800" cy="51816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Private Ownership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Capital belongs to individuals who are FREE to do what they wish with it. For this reason, capitalism is also called the “free-enterprise” system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4" name="Picture 2" descr="http://thecriticalarizonan.files.wordpress.com/2007/08/private_property_-_no_trespassing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447800"/>
            <a:ext cx="22907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8" descr="http://bobanddeesigns.com/images/privatedriveslikscreen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627824">
            <a:off x="4532313" y="2151063"/>
            <a:ext cx="2159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10" descr="http://4.bp.blogspot.com/_-qWumT93ZWc/SUSC2rkXoiI/AAAAAAAABAk/JQzs6SetpXk/s400/Private_Propert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52800"/>
            <a:ext cx="2466975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038600" cy="53340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Profit Motive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based on the economic laws of 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supply and demand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when enough people want something, producers make it because they want a </a:t>
            </a:r>
            <a:r>
              <a:rPr lang="en-US" b="1" dirty="0" smtClean="0">
                <a:solidFill>
                  <a:srgbClr val="66FF66"/>
                </a:solidFill>
                <a:latin typeface="Times New Roman" pitchFamily="18" charset="0"/>
                <a:cs typeface="Times New Roman" pitchFamily="18" charset="0"/>
              </a:rPr>
              <a:t>PROFIT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948" name="Picture 6" descr="http://d2eosjbgw49cu5.cloudfront.net/ifenergy.com/imgname--can_wind_power_make_a_profit---50226711--flickr_610563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29540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4" descr="http://www.netmoreprofit.com/images/Profits_b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914400"/>
            <a:ext cx="27495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8" descr="http://www.hsc.csu.edu.au/ind_tech/ind_study/production/imag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4800600"/>
            <a:ext cx="3486150" cy="19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CAPITALISM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5257800" cy="495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Market Economy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a money value can be placed on everything in the marketplace: land, goods, time, and labor. Buyers and sellers are free to exchange goods and services at prices determined by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…..”SUPPLY and DEMAND”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2" name="Picture 4" descr="http://www.moma.org/collection_images/resized/422/w500h420/CRI_81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306705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7813"/>
            <a:ext cx="8686800" cy="7127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Basic Laws of Supply and Demand</a:t>
            </a:r>
            <a:endParaRPr lang="en-US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“More of a good will be demanded the lower its price. Less of a good will be demanded the higher its price”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 1.  Diamonds are expensive because they are rare. (Women do not want cut 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quartz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in their rings!)</a:t>
            </a:r>
          </a:p>
          <a:p>
            <a:pPr lvl="1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Ex. 2. When calculators first came out, they were over $600. Now you can get them in cereal boxes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17588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Basic Laws of Supply and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SUPPLY: </a:t>
            </a:r>
            <a:r>
              <a:rPr lang="en-US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“More of a good will be supplied the higher its price. Less of a good will be supplied the lower its price”.</a:t>
            </a:r>
          </a:p>
          <a:p>
            <a:pPr lvl="1">
              <a:defRPr/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EX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: If a person can get 300% profit on selling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smartees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, more people will start supplying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smartees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to get the profit. But it won’t last long…because more people selling the same product means more product to sell….demand drops and the price comes down….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</TotalTime>
  <Words>1266</Words>
  <Application>Microsoft Macintosh PowerPoint</Application>
  <PresentationFormat>On-screen Show (4:3)</PresentationFormat>
  <Paragraphs>128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Apex</vt:lpstr>
      <vt:lpstr>Capitalism, Socialism, and Communism</vt:lpstr>
      <vt:lpstr>Industrial revolution spreads….</vt:lpstr>
      <vt:lpstr>CAPITALISM</vt:lpstr>
      <vt:lpstr>CAPITALISM</vt:lpstr>
      <vt:lpstr>CAPITALISM</vt:lpstr>
      <vt:lpstr>CAPITALISM</vt:lpstr>
      <vt:lpstr>CAPITALISM</vt:lpstr>
      <vt:lpstr>  Basic Laws of Supply and Demand</vt:lpstr>
      <vt:lpstr>Basic Laws of Supply and Demand</vt:lpstr>
      <vt:lpstr>Role of “PRICE” in relation to the laws of supply and demand:</vt:lpstr>
      <vt:lpstr>On a “price/quantity” chart……</vt:lpstr>
      <vt:lpstr> Q: Why does a DEMAND curve always slope downward? </vt:lpstr>
      <vt:lpstr>IR and Capitalism: Laissez-Faire figures</vt:lpstr>
      <vt:lpstr>IR and Capitalism: Laissez-Faire figures</vt:lpstr>
      <vt:lpstr>IR and Capitalism: Laissez-Faire figures</vt:lpstr>
      <vt:lpstr>Effects of Capitalism </vt:lpstr>
      <vt:lpstr>Criticisms of Capitalism</vt:lpstr>
      <vt:lpstr>Responses to “Capitalism”</vt:lpstr>
      <vt:lpstr>Utilitarianism: “greatest good for the greatest number”</vt:lpstr>
      <vt:lpstr>Utopianism: ideal society based on cooperation instead of competition</vt:lpstr>
      <vt:lpstr>PowerPoint Presentation</vt:lpstr>
      <vt:lpstr>Socialism: society (In the form of the government) owns the means of production and key infrastructure</vt:lpstr>
      <vt:lpstr>COMMUNISM: extreme form of socialism in which “all people” own the means of production as the state “withers away” and produces a classless society</vt:lpstr>
      <vt:lpstr>Karl Marx’s theory of Communism</vt:lpstr>
      <vt:lpstr>Marx’s communist ideas…continued</vt:lpstr>
      <vt:lpstr>How communism is supposed to happen:</vt:lpstr>
      <vt:lpstr>After the “dictatorship of the proletariat” occurs…..</vt:lpstr>
      <vt:lpstr>“Communist Paradise?”</vt:lpstr>
      <vt:lpstr>Effects of Marxist thought</vt:lpstr>
      <vt:lpstr>Effects of Marxist thought</vt:lpstr>
      <vt:lpstr>The “perceived threat of communism”…a visual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Capitalism, Socialism, and Communism</dc:title>
  <dc:creator> </dc:creator>
  <cp:lastModifiedBy>Manuel  Mendoza</cp:lastModifiedBy>
  <cp:revision>3</cp:revision>
  <dcterms:created xsi:type="dcterms:W3CDTF">2012-03-04T18:56:28Z</dcterms:created>
  <dcterms:modified xsi:type="dcterms:W3CDTF">2014-03-20T04:34:52Z</dcterms:modified>
</cp:coreProperties>
</file>