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0" r:id="rId4"/>
    <p:sldId id="259" r:id="rId5"/>
    <p:sldId id="271" r:id="rId6"/>
    <p:sldId id="258" r:id="rId7"/>
    <p:sldId id="268" r:id="rId8"/>
    <p:sldId id="270" r:id="rId9"/>
    <p:sldId id="274" r:id="rId10"/>
    <p:sldId id="263" r:id="rId11"/>
    <p:sldId id="269" r:id="rId12"/>
    <p:sldId id="275" r:id="rId13"/>
    <p:sldId id="273" r:id="rId14"/>
    <p:sldId id="265" r:id="rId15"/>
    <p:sldId id="272" r:id="rId16"/>
    <p:sldId id="264" r:id="rId17"/>
    <p:sldId id="266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C76-5F4C-4BE0-A09E-28E2078A1387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A697-57A3-40CC-A777-553F6DC08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C76-5F4C-4BE0-A09E-28E2078A1387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A697-57A3-40CC-A777-553F6DC08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C76-5F4C-4BE0-A09E-28E2078A1387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A697-57A3-40CC-A777-553F6DC08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C76-5F4C-4BE0-A09E-28E2078A1387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A697-57A3-40CC-A777-553F6DC08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C76-5F4C-4BE0-A09E-28E2078A1387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EAA697-57A3-40CC-A777-553F6DC08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C76-5F4C-4BE0-A09E-28E2078A1387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A697-57A3-40CC-A777-553F6DC08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C76-5F4C-4BE0-A09E-28E2078A1387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A697-57A3-40CC-A777-553F6DC08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C76-5F4C-4BE0-A09E-28E2078A1387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A697-57A3-40CC-A777-553F6DC08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C76-5F4C-4BE0-A09E-28E2078A1387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A697-57A3-40CC-A777-553F6DC08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C76-5F4C-4BE0-A09E-28E2078A1387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A697-57A3-40CC-A777-553F6DC08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CC76-5F4C-4BE0-A09E-28E2078A1387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A697-57A3-40CC-A777-553F6DC08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26CC76-5F4C-4BE0-A09E-28E2078A1387}" type="datetimeFigureOut">
              <a:rPr lang="en-US" smtClean="0"/>
              <a:pPr/>
              <a:t>3/10/15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EAA697-57A3-40CC-A777-553F6DC08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28600"/>
            <a:ext cx="8229600" cy="838200"/>
          </a:xfrm>
        </p:spPr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1066800"/>
          </a:xfrm>
        </p:spPr>
        <p:txBody>
          <a:bodyPr/>
          <a:lstStyle/>
          <a:p>
            <a:r>
              <a:rPr lang="en-US" dirty="0" smtClean="0"/>
              <a:t>Outcome: The Crusades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62200"/>
            <a:ext cx="5244353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990600"/>
            <a:ext cx="9525000" cy="53187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2"/>
            </a:pPr>
            <a:r>
              <a:rPr lang="en-US" b="1" dirty="0" smtClean="0"/>
              <a:t>What happened:</a:t>
            </a:r>
            <a:endParaRPr lang="en-US" sz="2400" dirty="0" smtClean="0"/>
          </a:p>
          <a:p>
            <a:pPr marL="1042416" lvl="1" indent="-457200">
              <a:buFont typeface="+mj-lt"/>
              <a:buAutoNum type="alphaLcPeriod"/>
            </a:pPr>
            <a:r>
              <a:rPr lang="en-US" b="1" dirty="0" smtClean="0"/>
              <a:t>First Crusade</a:t>
            </a:r>
            <a:endParaRPr lang="en-US" dirty="0" smtClean="0"/>
          </a:p>
          <a:p>
            <a:pPr marL="1419606" lvl="2" indent="-514350">
              <a:buFont typeface="+mj-lt"/>
              <a:buAutoNum type="romanLcPeriod"/>
            </a:pPr>
            <a:r>
              <a:rPr lang="en-US" sz="1800" b="1" u="sng" dirty="0" smtClean="0">
                <a:solidFill>
                  <a:srgbClr val="FFFF00"/>
                </a:solidFill>
              </a:rPr>
              <a:t>_______________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/>
              <a:t>called for a holy war against Muslims controlling holy lands</a:t>
            </a:r>
          </a:p>
          <a:p>
            <a:pPr marL="1419606" lvl="2" indent="-514350">
              <a:buFont typeface="+mj-lt"/>
              <a:buAutoNum type="romanLcPeriod"/>
            </a:pPr>
            <a:r>
              <a:rPr lang="en-US" sz="2000" dirty="0" err="1" smtClean="0"/>
              <a:t>Urban’s</a:t>
            </a:r>
            <a:r>
              <a:rPr lang="en-US" sz="2000" dirty="0" smtClean="0"/>
              <a:t> call brought </a:t>
            </a:r>
            <a:r>
              <a:rPr lang="en-US" sz="2000" b="1" u="sng" dirty="0" smtClean="0">
                <a:solidFill>
                  <a:srgbClr val="FFFF00"/>
                </a:solidFill>
              </a:rPr>
              <a:t>___________________________</a:t>
            </a:r>
            <a:r>
              <a:rPr lang="en-US" sz="2000" dirty="0" smtClean="0"/>
              <a:t> </a:t>
            </a:r>
            <a:r>
              <a:rPr lang="en-US" sz="2000" dirty="0" smtClean="0"/>
              <a:t>for the Crusade</a:t>
            </a:r>
          </a:p>
          <a:p>
            <a:pPr marL="1419606" lvl="2" indent="-514350">
              <a:buFont typeface="+mj-lt"/>
              <a:buAutoNum type="romanLcPeriod"/>
            </a:pPr>
            <a:r>
              <a:rPr lang="en-US" sz="2000" dirty="0" smtClean="0"/>
              <a:t>Those who died on Crusade were assured a </a:t>
            </a:r>
            <a:r>
              <a:rPr lang="en-US" sz="2000" b="1" u="sng" dirty="0" smtClean="0">
                <a:solidFill>
                  <a:srgbClr val="FFFF00"/>
                </a:solidFill>
              </a:rPr>
              <a:t>______________________</a:t>
            </a:r>
            <a:endParaRPr lang="en-US" sz="2000" b="1" u="sng" dirty="0" smtClean="0">
              <a:solidFill>
                <a:srgbClr val="FFFF00"/>
              </a:solidFill>
            </a:endParaRPr>
          </a:p>
          <a:p>
            <a:pPr marL="1419606" lvl="2" indent="-514350">
              <a:buFont typeface="+mj-lt"/>
              <a:buAutoNum type="romanLcPeriod"/>
            </a:pPr>
            <a:r>
              <a:rPr lang="en-US" sz="2000" dirty="0" smtClean="0"/>
              <a:t>“</a:t>
            </a:r>
            <a:r>
              <a:rPr lang="en-US" sz="2000" b="1" u="sng" dirty="0" smtClean="0">
                <a:solidFill>
                  <a:srgbClr val="FFFF00"/>
                </a:solidFill>
              </a:rPr>
              <a:t>____________________</a:t>
            </a:r>
            <a:r>
              <a:rPr lang="en-US" sz="2000" dirty="0" smtClean="0"/>
              <a:t>!</a:t>
            </a:r>
            <a:r>
              <a:rPr lang="en-US" sz="2000" dirty="0" smtClean="0"/>
              <a:t>” was the battle cry</a:t>
            </a:r>
          </a:p>
          <a:p>
            <a:pPr marL="1419606" lvl="2" indent="-514350"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FFFF00"/>
                </a:solidFill>
              </a:rPr>
              <a:t>______</a:t>
            </a:r>
            <a:r>
              <a:rPr lang="en-US" sz="2000" dirty="0" smtClean="0"/>
              <a:t> </a:t>
            </a:r>
            <a:r>
              <a:rPr lang="en-US" sz="2000" dirty="0" smtClean="0"/>
              <a:t>mile journey from Europe to Jerusalem</a:t>
            </a:r>
          </a:p>
          <a:p>
            <a:pPr marL="1419606" lvl="2" indent="-514350">
              <a:buFont typeface="+mj-lt"/>
              <a:buAutoNum type="romanLcPeriod"/>
            </a:pPr>
            <a:r>
              <a:rPr lang="en-US" sz="1800" dirty="0" smtClean="0"/>
              <a:t>Eventually, </a:t>
            </a:r>
            <a:r>
              <a:rPr lang="en-US" sz="1800" b="1" u="sng" dirty="0" smtClean="0">
                <a:solidFill>
                  <a:srgbClr val="FFFF00"/>
                </a:solidFill>
              </a:rPr>
              <a:t>_______</a:t>
            </a:r>
            <a:r>
              <a:rPr lang="en-US" sz="1800" dirty="0" smtClean="0"/>
              <a:t> </a:t>
            </a:r>
            <a:r>
              <a:rPr lang="en-US" sz="1800" dirty="0" smtClean="0"/>
              <a:t>approached Jerusalem and besieged it for a month</a:t>
            </a:r>
          </a:p>
          <a:p>
            <a:pPr marL="1419606" lvl="2" indent="-514350">
              <a:buFont typeface="+mj-lt"/>
              <a:buAutoNum type="romanLcPeriod"/>
            </a:pPr>
            <a:r>
              <a:rPr lang="en-US" sz="2000" dirty="0" smtClean="0"/>
              <a:t>On July 15, 1099, the </a:t>
            </a:r>
            <a:r>
              <a:rPr lang="en-US" sz="2000" b="1" u="sng" dirty="0" smtClean="0">
                <a:solidFill>
                  <a:srgbClr val="FFFF00"/>
                </a:solidFill>
              </a:rPr>
              <a:t>____________________________</a:t>
            </a:r>
            <a:endParaRPr lang="en-US" sz="2000" b="1" u="sng" dirty="0" smtClean="0">
              <a:solidFill>
                <a:srgbClr val="FFFF00"/>
              </a:solidFill>
            </a:endParaRPr>
          </a:p>
          <a:p>
            <a:pPr marL="1419606" lvl="2" indent="-514350">
              <a:buFont typeface="+mj-lt"/>
              <a:buAutoNum type="romanLcPeriod"/>
            </a:pPr>
            <a:r>
              <a:rPr lang="en-US" sz="1800" dirty="0" smtClean="0"/>
              <a:t>In the process, the Christians </a:t>
            </a:r>
            <a:r>
              <a:rPr lang="en-US" sz="1800" b="1" u="sng" dirty="0" smtClean="0">
                <a:solidFill>
                  <a:srgbClr val="FFFF00"/>
                </a:solidFill>
              </a:rPr>
              <a:t>_____________</a:t>
            </a:r>
            <a:r>
              <a:rPr lang="en-US" sz="1800" dirty="0" smtClean="0"/>
              <a:t> </a:t>
            </a:r>
            <a:r>
              <a:rPr lang="en-US" sz="1800" dirty="0" smtClean="0"/>
              <a:t>all of </a:t>
            </a:r>
            <a:r>
              <a:rPr lang="en-US" sz="1800" dirty="0" smtClean="0"/>
              <a:t>the ______________left </a:t>
            </a:r>
            <a:r>
              <a:rPr lang="en-US" sz="1800" dirty="0" smtClean="0"/>
              <a:t>in the city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822110"/>
            <a:ext cx="4114800" cy="187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600200"/>
            <a:ext cx="9906000" cy="4709160"/>
          </a:xfrm>
        </p:spPr>
        <p:txBody>
          <a:bodyPr>
            <a:normAutofit/>
          </a:bodyPr>
          <a:lstStyle/>
          <a:p>
            <a:pPr marL="1042416" lvl="1" indent="-457200">
              <a:buFont typeface="+mj-lt"/>
              <a:buAutoNum type="alphaLcPeriod"/>
            </a:pPr>
            <a:r>
              <a:rPr lang="en-US" sz="2800" b="1" dirty="0" smtClean="0"/>
              <a:t>Second Crusade</a:t>
            </a:r>
            <a:endParaRPr lang="en-US" sz="2800" dirty="0" smtClean="0"/>
          </a:p>
          <a:p>
            <a:pPr marL="1419606" lvl="2" indent="-514350">
              <a:buFont typeface="+mj-lt"/>
              <a:buAutoNum type="romanLcPeriod"/>
            </a:pPr>
            <a:r>
              <a:rPr lang="en-US" sz="1700" b="1" dirty="0" smtClean="0"/>
              <a:t>The Muslim Army under command of </a:t>
            </a:r>
            <a:r>
              <a:rPr lang="en-US" sz="1700" b="1" u="sng" dirty="0" smtClean="0">
                <a:solidFill>
                  <a:srgbClr val="FFFF00"/>
                </a:solidFill>
              </a:rPr>
              <a:t>_________</a:t>
            </a:r>
            <a:r>
              <a:rPr lang="en-US" sz="1700" b="1" dirty="0" smtClean="0"/>
              <a:t> </a:t>
            </a:r>
            <a:r>
              <a:rPr lang="en-US" sz="1700" b="1" dirty="0" smtClean="0"/>
              <a:t>captured Jerusalem again in 1187</a:t>
            </a:r>
            <a:endParaRPr lang="en-US" sz="1700" b="1" u="sng" dirty="0" smtClean="0">
              <a:solidFill>
                <a:srgbClr val="FFFF00"/>
              </a:solidFill>
            </a:endParaRPr>
          </a:p>
          <a:p>
            <a:pPr marL="1419606" lvl="2" indent="-514350">
              <a:buFont typeface="+mj-lt"/>
              <a:buAutoNum type="romanLcPeriod"/>
            </a:pPr>
            <a:r>
              <a:rPr lang="en-US" sz="2000" dirty="0" smtClean="0"/>
              <a:t>The </a:t>
            </a:r>
            <a:r>
              <a:rPr lang="en-US" sz="2000" b="1" u="sng" dirty="0" smtClean="0">
                <a:solidFill>
                  <a:srgbClr val="FFFF00"/>
                </a:solidFill>
              </a:rPr>
              <a:t>_________________________</a:t>
            </a:r>
            <a:r>
              <a:rPr lang="en-US" sz="2000" dirty="0" smtClean="0"/>
              <a:t> </a:t>
            </a:r>
            <a:r>
              <a:rPr lang="en-US" sz="2000" dirty="0" smtClean="0"/>
              <a:t>to defeat Saladin and recapture the city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458" y="3352800"/>
            <a:ext cx="6533942" cy="2988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upload.wikimedia.org/wikipedia/commons/thumb/0/05/Saladin2.jpg/220px-Salad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1676400"/>
            <a:ext cx="3399691" cy="4419600"/>
          </a:xfrm>
          <a:prstGeom prst="rect">
            <a:avLst/>
          </a:prstGeom>
          <a:noFill/>
        </p:spPr>
      </p:pic>
      <p:pic>
        <p:nvPicPr>
          <p:cNvPr id="28676" name="Picture 4" descr="http://t2.gstatic.com/images?q=tbn:ANd9GcT-qv-a17s8yAYNjELK_ppS3wv9u708sIsjDZ4TxNF1FmkyKboi5Q:peterstrempel.com/blog/wp-content/uploads/2013/02/kingdom-of-heaven-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086225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The Second Crusade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65006"/>
            <a:ext cx="3505199" cy="51789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600200"/>
            <a:ext cx="9525000" cy="4709160"/>
          </a:xfrm>
        </p:spPr>
        <p:txBody>
          <a:bodyPr/>
          <a:lstStyle/>
          <a:p>
            <a:pPr marL="1042416" lvl="1" indent="-457200">
              <a:buFont typeface="+mj-lt"/>
              <a:buAutoNum type="alphaLcPeriod" startAt="2"/>
            </a:pPr>
            <a:r>
              <a:rPr lang="en-US" b="1" dirty="0" smtClean="0"/>
              <a:t>The Third Crusade</a:t>
            </a:r>
            <a:endParaRPr lang="en-US" sz="2000" dirty="0" smtClean="0"/>
          </a:p>
          <a:p>
            <a:pPr marL="1419606" lvl="2" indent="-514350">
              <a:buFont typeface="+mj-lt"/>
              <a:buAutoNum type="romanLcPeriod"/>
            </a:pPr>
            <a:r>
              <a:rPr lang="en-US" sz="2400" dirty="0" smtClean="0"/>
              <a:t>Led by 3 of Europe’s most powerful </a:t>
            </a:r>
            <a:r>
              <a:rPr lang="en-US" sz="2400" b="1" u="sng" dirty="0" smtClean="0">
                <a:solidFill>
                  <a:srgbClr val="FFFF00"/>
                </a:solidFill>
              </a:rPr>
              <a:t>________________</a:t>
            </a:r>
            <a:endParaRPr lang="en-US" sz="2000" b="1" u="sng" dirty="0" smtClean="0">
              <a:solidFill>
                <a:srgbClr val="FFFF00"/>
              </a:solidFill>
            </a:endParaRPr>
          </a:p>
          <a:p>
            <a:pPr marL="1627632" lvl="3" indent="-457200">
              <a:buFont typeface="+mj-lt"/>
              <a:buAutoNum type="arabicPeriod"/>
            </a:pPr>
            <a:r>
              <a:rPr lang="en-US" b="1" u="sng" dirty="0" smtClean="0">
                <a:solidFill>
                  <a:srgbClr val="FFFF00"/>
                </a:solidFill>
              </a:rPr>
              <a:t>_____________</a:t>
            </a:r>
            <a:r>
              <a:rPr lang="en-US" dirty="0" smtClean="0"/>
              <a:t> </a:t>
            </a:r>
            <a:r>
              <a:rPr lang="en-US" dirty="0" smtClean="0"/>
              <a:t>of France – </a:t>
            </a:r>
            <a:r>
              <a:rPr lang="en-US" dirty="0" smtClean="0"/>
              <a:t>went ____________</a:t>
            </a:r>
            <a:endParaRPr lang="en-US" sz="1800" b="1" u="sng" dirty="0" smtClean="0">
              <a:solidFill>
                <a:srgbClr val="FFFF00"/>
              </a:solidFill>
            </a:endParaRPr>
          </a:p>
          <a:p>
            <a:pPr marL="1627632" lvl="3" indent="-457200">
              <a:buFont typeface="+mj-lt"/>
              <a:buAutoNum type="arabicPeriod"/>
            </a:pPr>
            <a:r>
              <a:rPr lang="en-US" dirty="0" smtClean="0"/>
              <a:t>German Emperor </a:t>
            </a:r>
            <a:r>
              <a:rPr lang="en-US" b="1" u="sng" dirty="0" smtClean="0">
                <a:solidFill>
                  <a:srgbClr val="FFFF00"/>
                </a:solidFill>
              </a:rPr>
              <a:t>____________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b="1" u="sng" dirty="0" smtClean="0">
                <a:solidFill>
                  <a:srgbClr val="FFFF00"/>
                </a:solidFill>
              </a:rPr>
              <a:t>_____________</a:t>
            </a:r>
            <a:r>
              <a:rPr lang="en-US" dirty="0" smtClean="0"/>
              <a:t> </a:t>
            </a:r>
            <a:r>
              <a:rPr lang="en-US" dirty="0" smtClean="0"/>
              <a:t>on journey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81400"/>
            <a:ext cx="6553200" cy="296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600200"/>
            <a:ext cx="9525000" cy="4709160"/>
          </a:xfrm>
        </p:spPr>
        <p:txBody>
          <a:bodyPr/>
          <a:lstStyle/>
          <a:p>
            <a:pPr marL="1042416" lvl="1" indent="-457200">
              <a:buFont typeface="+mj-lt"/>
              <a:buAutoNum type="alphaLcPeriod" startAt="3"/>
            </a:pPr>
            <a:r>
              <a:rPr lang="en-US" b="1" dirty="0" smtClean="0"/>
              <a:t>The Third Crusade</a:t>
            </a:r>
            <a:endParaRPr lang="en-US" dirty="0" smtClean="0"/>
          </a:p>
          <a:p>
            <a:pPr marL="1627632" lvl="3" indent="-457200">
              <a:buFont typeface="+mj-lt"/>
              <a:buAutoNum type="arabicPeriod" startAt="3"/>
            </a:pPr>
            <a:r>
              <a:rPr lang="en-US" sz="2400" dirty="0" smtClean="0"/>
              <a:t>English </a:t>
            </a:r>
            <a:r>
              <a:rPr lang="en-US" sz="2400" b="1" u="sng" dirty="0" smtClean="0">
                <a:solidFill>
                  <a:srgbClr val="FFFF00"/>
                </a:solidFill>
              </a:rPr>
              <a:t>__________________________</a:t>
            </a:r>
            <a:endParaRPr lang="en-US" sz="2400" b="1" u="sng" dirty="0" smtClean="0">
              <a:solidFill>
                <a:srgbClr val="FFFF00"/>
              </a:solidFill>
            </a:endParaRPr>
          </a:p>
          <a:p>
            <a:pPr marL="1819656" lvl="4" indent="-457200">
              <a:buFont typeface="+mj-lt"/>
              <a:buAutoNum type="alphaLcPeriod"/>
            </a:pPr>
            <a:r>
              <a:rPr lang="en-US" sz="2400" dirty="0" smtClean="0"/>
              <a:t>Fought many battles against </a:t>
            </a:r>
            <a:r>
              <a:rPr lang="en-US" sz="2400" b="1" u="sng" dirty="0" smtClean="0">
                <a:solidFill>
                  <a:srgbClr val="FFFF00"/>
                </a:solidFill>
              </a:rPr>
              <a:t>___________</a:t>
            </a:r>
            <a:endParaRPr lang="en-US" sz="2400" dirty="0" smtClean="0"/>
          </a:p>
          <a:p>
            <a:pPr marL="1819656" lvl="4" indent="-457200">
              <a:buFont typeface="+mj-lt"/>
              <a:buAutoNum type="alphaLcPeriod"/>
            </a:pPr>
            <a:r>
              <a:rPr lang="en-US" sz="2400" dirty="0" smtClean="0"/>
              <a:t>Agreed to a </a:t>
            </a:r>
            <a:r>
              <a:rPr lang="en-US" sz="2400" b="1" u="sng" dirty="0" smtClean="0">
                <a:solidFill>
                  <a:srgbClr val="FFFF00"/>
                </a:solidFill>
              </a:rPr>
              <a:t>________</a:t>
            </a:r>
            <a:r>
              <a:rPr lang="en-US" sz="2400" dirty="0" smtClean="0"/>
              <a:t>with </a:t>
            </a:r>
            <a:r>
              <a:rPr lang="en-US" sz="2400" dirty="0" smtClean="0"/>
              <a:t>Saladin in 1192</a:t>
            </a:r>
          </a:p>
          <a:p>
            <a:pPr marL="1981962" lvl="5" indent="-400050">
              <a:buFont typeface="+mj-lt"/>
              <a:buAutoNum type="romanLcPeriod"/>
            </a:pPr>
            <a:r>
              <a:rPr lang="en-US" sz="2400" dirty="0" smtClean="0"/>
              <a:t>Jerusalem stayed </a:t>
            </a:r>
            <a:r>
              <a:rPr lang="en-US" sz="2400" dirty="0" smtClean="0"/>
              <a:t>under __________________</a:t>
            </a:r>
            <a:endParaRPr lang="en-US" sz="2400" b="1" u="sng" dirty="0" smtClean="0">
              <a:solidFill>
                <a:srgbClr val="FFFF00"/>
              </a:solidFill>
            </a:endParaRPr>
          </a:p>
          <a:p>
            <a:pPr marL="1981962" lvl="5" indent="-400050">
              <a:buFont typeface="+mj-lt"/>
              <a:buAutoNum type="romanLcPeriod"/>
            </a:pPr>
            <a:r>
              <a:rPr lang="en-US" sz="2200" dirty="0" smtClean="0"/>
              <a:t>Saladin promised </a:t>
            </a:r>
            <a:r>
              <a:rPr lang="en-US" sz="2200" b="1" u="sng" dirty="0" smtClean="0">
                <a:solidFill>
                  <a:srgbClr val="FFFF00"/>
                </a:solidFill>
              </a:rPr>
              <a:t>_____________</a:t>
            </a:r>
            <a:r>
              <a:rPr lang="en-US" sz="2200" dirty="0" smtClean="0"/>
              <a:t> </a:t>
            </a:r>
            <a:r>
              <a:rPr lang="en-US" sz="2200" dirty="0" smtClean="0"/>
              <a:t>could freely visit the city’s </a:t>
            </a:r>
            <a:r>
              <a:rPr lang="en-US" sz="2200" b="1" u="sng" dirty="0" smtClean="0">
                <a:solidFill>
                  <a:srgbClr val="FFFF00"/>
                </a:solidFill>
              </a:rPr>
              <a:t>__________________</a:t>
            </a:r>
            <a:endParaRPr lang="en-US" sz="2200" b="1" u="sng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447800"/>
            <a:ext cx="1272854" cy="1930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419599"/>
            <a:ext cx="1676400" cy="2179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600200"/>
            <a:ext cx="9448800" cy="4709160"/>
          </a:xfrm>
        </p:spPr>
        <p:txBody>
          <a:bodyPr/>
          <a:lstStyle/>
          <a:p>
            <a:pPr marL="1042416" lvl="1" indent="-457200">
              <a:buFont typeface="+mj-lt"/>
              <a:buAutoNum type="alphaLcPeriod" startAt="3"/>
            </a:pPr>
            <a:r>
              <a:rPr lang="en-US" b="1" dirty="0" smtClean="0"/>
              <a:t>Other attempts</a:t>
            </a:r>
            <a:endParaRPr lang="en-US" sz="2000" dirty="0" smtClean="0"/>
          </a:p>
          <a:p>
            <a:pPr marL="1419606" lvl="2" indent="-514350">
              <a:buFont typeface="+mj-lt"/>
              <a:buAutoNum type="romanLcPeriod"/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Crusade </a:t>
            </a:r>
            <a:r>
              <a:rPr lang="en-US" sz="2400" b="1" u="sng" dirty="0" smtClean="0">
                <a:solidFill>
                  <a:srgbClr val="FFFF00"/>
                </a:solidFill>
              </a:rPr>
              <a:t>___________</a:t>
            </a:r>
            <a:r>
              <a:rPr lang="en-US" sz="2400" dirty="0" smtClean="0"/>
              <a:t> </a:t>
            </a:r>
            <a:r>
              <a:rPr lang="en-US" sz="2400" dirty="0" smtClean="0"/>
              <a:t>to recapture Jerusalem</a:t>
            </a:r>
            <a:endParaRPr lang="en-US" sz="2000" dirty="0" smtClean="0"/>
          </a:p>
          <a:p>
            <a:pPr marL="1419606" lvl="2" indent="-514350">
              <a:buFont typeface="+mj-lt"/>
              <a:buAutoNum type="romanLcPeriod"/>
            </a:pPr>
            <a:r>
              <a:rPr lang="en-US" sz="2400" dirty="0" smtClean="0"/>
              <a:t>In the 1200s, four more Crusades were also </a:t>
            </a:r>
            <a:r>
              <a:rPr lang="en-US" sz="2400" b="1" u="sng" dirty="0" smtClean="0">
                <a:solidFill>
                  <a:srgbClr val="FFFF00"/>
                </a:solidFill>
              </a:rPr>
              <a:t>_____________</a:t>
            </a:r>
            <a:endParaRPr lang="en-US" sz="2000" b="1" u="sng" dirty="0" smtClean="0">
              <a:solidFill>
                <a:srgbClr val="FFFF00"/>
              </a:solidFill>
            </a:endParaRPr>
          </a:p>
          <a:p>
            <a:pPr marL="1419606" lvl="2" indent="-514350">
              <a:buFont typeface="+mj-lt"/>
              <a:buAutoNum type="romanLcPeriod"/>
            </a:pPr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FFFF00"/>
                </a:solidFill>
              </a:rPr>
              <a:t>_______________</a:t>
            </a:r>
            <a:r>
              <a:rPr lang="en-US" dirty="0" smtClean="0"/>
              <a:t> </a:t>
            </a:r>
            <a:r>
              <a:rPr lang="en-US" dirty="0" smtClean="0"/>
              <a:t>Crusade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733800"/>
            <a:ext cx="3276600" cy="2690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</a:t>
            </a:r>
            <a:r>
              <a:rPr lang="en-US" dirty="0" smtClean="0"/>
              <a:t>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4"/>
            </a:pPr>
            <a:r>
              <a:rPr lang="en-US" b="1" dirty="0" smtClean="0"/>
              <a:t>Effects of the Crusades</a:t>
            </a:r>
            <a:endParaRPr lang="en-US" sz="2400" dirty="0" smtClean="0"/>
          </a:p>
          <a:p>
            <a:pPr marL="1042416" lvl="1" indent="-457200">
              <a:buFont typeface="+mj-lt"/>
              <a:buAutoNum type="alphaLcPeriod"/>
            </a:pPr>
            <a:r>
              <a:rPr lang="en-US" dirty="0" smtClean="0"/>
              <a:t>Example of Church </a:t>
            </a:r>
            <a:r>
              <a:rPr lang="en-US" b="1" u="sng" dirty="0" smtClean="0">
                <a:solidFill>
                  <a:srgbClr val="FFFF00"/>
                </a:solidFill>
              </a:rPr>
              <a:t>____________</a:t>
            </a:r>
            <a:endParaRPr lang="en-US" sz="2000" b="1" u="sng" dirty="0" smtClean="0">
              <a:solidFill>
                <a:srgbClr val="FFFF00"/>
              </a:solidFill>
            </a:endParaRPr>
          </a:p>
          <a:p>
            <a:pPr marL="1042416" lvl="1" indent="-457200">
              <a:buFont typeface="+mj-lt"/>
              <a:buAutoNum type="alphaLcPeriod"/>
            </a:pPr>
            <a:r>
              <a:rPr lang="en-US" b="1" u="sng" dirty="0" smtClean="0">
                <a:solidFill>
                  <a:srgbClr val="FFFF00"/>
                </a:solidFill>
              </a:rPr>
              <a:t>___________________</a:t>
            </a:r>
            <a:r>
              <a:rPr lang="en-US" dirty="0" smtClean="0"/>
              <a:t> </a:t>
            </a:r>
            <a:r>
              <a:rPr lang="en-US" dirty="0" smtClean="0"/>
              <a:t>between Europe and Southwest Asia</a:t>
            </a:r>
            <a:endParaRPr lang="en-US" sz="2000" dirty="0" smtClean="0"/>
          </a:p>
          <a:p>
            <a:pPr marL="1042416" lvl="1" indent="-457200">
              <a:buFont typeface="+mj-lt"/>
              <a:buAutoNum type="alphaLcPeriod"/>
            </a:pPr>
            <a:r>
              <a:rPr lang="en-US" sz="2200" dirty="0" smtClean="0"/>
              <a:t>Thousands of </a:t>
            </a:r>
            <a:r>
              <a:rPr lang="en-US" sz="2200" b="1" u="sng" dirty="0" smtClean="0">
                <a:solidFill>
                  <a:srgbClr val="FFFF00"/>
                </a:solidFill>
              </a:rPr>
              <a:t>__________</a:t>
            </a:r>
            <a:r>
              <a:rPr lang="en-US" sz="2200" dirty="0" smtClean="0"/>
              <a:t> </a:t>
            </a:r>
            <a:r>
              <a:rPr lang="en-US" sz="2200" dirty="0" smtClean="0"/>
              <a:t>and other participants </a:t>
            </a:r>
            <a:r>
              <a:rPr lang="en-US" sz="2200" b="1" u="sng" dirty="0" smtClean="0">
                <a:solidFill>
                  <a:srgbClr val="FFFF00"/>
                </a:solidFill>
              </a:rPr>
              <a:t>_____________</a:t>
            </a:r>
            <a:endParaRPr lang="en-US" sz="2200" b="1" u="sng" dirty="0" smtClean="0">
              <a:solidFill>
                <a:srgbClr val="FFFF00"/>
              </a:solidFill>
            </a:endParaRPr>
          </a:p>
          <a:p>
            <a:pPr marL="1042416" lvl="1" indent="-457200">
              <a:buFont typeface="+mj-lt"/>
              <a:buAutoNum type="alphaLcPeriod"/>
            </a:pPr>
            <a:r>
              <a:rPr lang="en-US" dirty="0" smtClean="0"/>
              <a:t>Those who survived brought back </a:t>
            </a:r>
            <a:r>
              <a:rPr lang="en-US" b="1" u="sng" dirty="0" smtClean="0">
                <a:solidFill>
                  <a:srgbClr val="FFFF00"/>
                </a:solidFill>
              </a:rPr>
              <a:t>____________</a:t>
            </a:r>
            <a:r>
              <a:rPr lang="en-US" dirty="0" smtClean="0"/>
              <a:t> </a:t>
            </a:r>
            <a:r>
              <a:rPr lang="en-US" dirty="0" smtClean="0"/>
              <a:t>to Europe</a:t>
            </a:r>
            <a:endParaRPr lang="en-US" sz="2000" dirty="0" smtClean="0"/>
          </a:p>
          <a:p>
            <a:pPr marL="1042416" lvl="1" indent="-457200">
              <a:buFont typeface="+mj-lt"/>
              <a:buAutoNum type="alphaLcPeriod"/>
            </a:pPr>
            <a:r>
              <a:rPr lang="en-US" sz="1800" dirty="0" smtClean="0"/>
              <a:t>Persecution of </a:t>
            </a:r>
            <a:r>
              <a:rPr lang="en-US" sz="1800" b="1" u="sng" dirty="0" smtClean="0">
                <a:solidFill>
                  <a:srgbClr val="FFFF00"/>
                </a:solidFill>
              </a:rPr>
              <a:t>______</a:t>
            </a:r>
            <a:r>
              <a:rPr lang="en-US" sz="1800" dirty="0" smtClean="0"/>
              <a:t>thousands </a:t>
            </a:r>
            <a:r>
              <a:rPr lang="en-US" sz="1800" dirty="0" smtClean="0"/>
              <a:t>were slaughtered because they were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b="1" u="sng" dirty="0" smtClean="0">
                <a:solidFill>
                  <a:srgbClr val="FFFF00"/>
                </a:solidFill>
              </a:rPr>
              <a:t>________</a:t>
            </a:r>
            <a:endParaRPr lang="en-US" sz="1800" b="1" u="sng" dirty="0" smtClean="0">
              <a:solidFill>
                <a:srgbClr val="FFFF00"/>
              </a:solidFill>
            </a:endParaRPr>
          </a:p>
          <a:p>
            <a:pPr marL="1042416" lvl="1" indent="-457200">
              <a:buFont typeface="+mj-lt"/>
              <a:buAutoNum type="alphaLcPeriod"/>
            </a:pPr>
            <a:r>
              <a:rPr lang="en-US" dirty="0" smtClean="0"/>
              <a:t>Failure of later crusades </a:t>
            </a:r>
            <a:r>
              <a:rPr lang="en-US" b="1" u="sng" dirty="0" smtClean="0">
                <a:solidFill>
                  <a:srgbClr val="FFFF00"/>
                </a:solidFill>
              </a:rPr>
              <a:t>______________________________</a:t>
            </a:r>
            <a:endParaRPr lang="en-US" b="1" u="sng" dirty="0" smtClean="0">
              <a:solidFill>
                <a:srgbClr val="FFFF00"/>
              </a:solidFill>
            </a:endParaRPr>
          </a:p>
          <a:p>
            <a:pPr marL="1042416" lvl="1" indent="-457200">
              <a:buFont typeface="+mj-lt"/>
              <a:buAutoNum type="alphaLcPeriod"/>
            </a:pPr>
            <a:r>
              <a:rPr lang="en-US" sz="1700" dirty="0" smtClean="0"/>
              <a:t>The Crusades weakened the power of the </a:t>
            </a:r>
            <a:r>
              <a:rPr lang="en-US" sz="1700" b="1" u="sng" dirty="0" smtClean="0">
                <a:solidFill>
                  <a:srgbClr val="FFFF00"/>
                </a:solidFill>
              </a:rPr>
              <a:t>__________________</a:t>
            </a:r>
            <a:r>
              <a:rPr lang="en-US" sz="1700" dirty="0" smtClean="0"/>
              <a:t> </a:t>
            </a:r>
            <a:r>
              <a:rPr lang="en-US" sz="1700" dirty="0" smtClean="0"/>
              <a:t>(Knights were dead)</a:t>
            </a:r>
          </a:p>
          <a:p>
            <a:pPr marL="1042416" lvl="1" indent="-457200">
              <a:buFont typeface="+mj-lt"/>
              <a:buAutoNum type="alphaLcPeriod"/>
            </a:pPr>
            <a:r>
              <a:rPr lang="en-US" dirty="0" smtClean="0"/>
              <a:t>Began a legacy of </a:t>
            </a:r>
            <a:r>
              <a:rPr lang="en-US" b="1" u="sng" dirty="0" smtClean="0">
                <a:solidFill>
                  <a:srgbClr val="FFFF00"/>
                </a:solidFill>
              </a:rPr>
              <a:t>________</a:t>
            </a:r>
            <a:r>
              <a:rPr lang="en-US" dirty="0" smtClean="0"/>
              <a:t> and _________ </a:t>
            </a:r>
            <a:r>
              <a:rPr lang="en-US" dirty="0" smtClean="0"/>
              <a:t>of Christians for the Muslims and </a:t>
            </a:r>
            <a:r>
              <a:rPr lang="en-US" b="1" u="sng" dirty="0" smtClean="0">
                <a:solidFill>
                  <a:srgbClr val="FFFF00"/>
                </a:solidFill>
              </a:rPr>
              <a:t>______________</a:t>
            </a:r>
            <a:endParaRPr lang="en-US" b="1" u="sng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>
            <a:normAutofit/>
          </a:bodyPr>
          <a:lstStyle/>
          <a:p>
            <a:r>
              <a:rPr lang="en-US" sz="1900" dirty="0" smtClean="0"/>
              <a:t>Result: The Crusades were a violation of </a:t>
            </a:r>
            <a:r>
              <a:rPr lang="en-US" sz="1900" dirty="0" smtClean="0"/>
              <a:t>“</a:t>
            </a:r>
            <a:r>
              <a:rPr lang="en-US" sz="1900" b="1" u="sng" dirty="0" smtClean="0">
                <a:solidFill>
                  <a:srgbClr val="FFFF00"/>
                </a:solidFill>
              </a:rPr>
              <a:t>__________________</a:t>
            </a:r>
            <a:r>
              <a:rPr lang="en-US" sz="1900" dirty="0" smtClean="0"/>
              <a:t>.</a:t>
            </a:r>
            <a:r>
              <a:rPr lang="en-US" sz="1900" dirty="0" smtClean="0"/>
              <a:t>” It was also an example of an abuse of church </a:t>
            </a:r>
            <a:r>
              <a:rPr lang="en-US" sz="1900" b="1" u="sng" dirty="0" smtClean="0">
                <a:solidFill>
                  <a:srgbClr val="FFFF00"/>
                </a:solidFill>
              </a:rPr>
              <a:t>____________</a:t>
            </a:r>
            <a:r>
              <a:rPr lang="en-US" sz="1900" dirty="0" smtClean="0"/>
              <a:t>.  </a:t>
            </a:r>
            <a:r>
              <a:rPr lang="en-US" sz="1900" dirty="0" smtClean="0"/>
              <a:t>The effects of the Crusades are </a:t>
            </a:r>
            <a:r>
              <a:rPr lang="en-US" sz="1900" b="1" u="sng" dirty="0" smtClean="0">
                <a:solidFill>
                  <a:srgbClr val="FFFF00"/>
                </a:solidFill>
              </a:rPr>
              <a:t>______________</a:t>
            </a:r>
            <a:r>
              <a:rPr lang="en-US" sz="1900" b="1" u="sng" dirty="0" smtClean="0">
                <a:solidFill>
                  <a:srgbClr val="FFFF00"/>
                </a:solidFill>
              </a:rPr>
              <a:t> </a:t>
            </a:r>
            <a:r>
              <a:rPr lang="en-US" sz="1900" dirty="0" smtClean="0"/>
              <a:t>through that region of the world today.</a:t>
            </a:r>
            <a:endParaRPr lang="en-US" sz="19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19400"/>
            <a:ext cx="2664470" cy="3707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815572"/>
            <a:ext cx="3558872" cy="3737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7"/>
            </a:pPr>
            <a:r>
              <a:rPr lang="en-US" sz="3700" dirty="0" smtClean="0"/>
              <a:t>What were The Crusades and what effect did they have on the people of Europe and the Holy Lands?</a:t>
            </a:r>
            <a:endParaRPr lang="en-US" sz="37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43393" y="3866877"/>
            <a:ext cx="2114113" cy="22805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7"/>
            </a:pPr>
            <a:r>
              <a:rPr lang="en-US" sz="3700" dirty="0" smtClean="0"/>
              <a:t>What were The Crusades and what effect did they have on the people of Europe and the Holy Lands?</a:t>
            </a:r>
            <a:endParaRPr lang="en-US" sz="37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43393" y="3866877"/>
            <a:ext cx="2114113" cy="22805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pPr marL="651510" lvl="0" indent="-514350">
              <a:buFont typeface="+mj-lt"/>
              <a:buAutoNum type="arabicPeriod"/>
            </a:pPr>
            <a:r>
              <a:rPr lang="en-US" b="1" dirty="0" smtClean="0"/>
              <a:t>The Crusades</a:t>
            </a:r>
            <a:endParaRPr lang="en-US" sz="2400" dirty="0" smtClean="0"/>
          </a:p>
          <a:p>
            <a:pPr marL="1042416" lvl="1" indent="-457200">
              <a:buFont typeface="+mj-lt"/>
              <a:buAutoNum type="alphaLcPeriod"/>
            </a:pPr>
            <a:r>
              <a:rPr lang="en-US" b="1" dirty="0" smtClean="0"/>
              <a:t>What is a crusade?</a:t>
            </a:r>
            <a:endParaRPr lang="en-US" dirty="0" smtClean="0"/>
          </a:p>
          <a:p>
            <a:pPr marL="1419606" lvl="2" indent="-514350">
              <a:buFont typeface="+mj-lt"/>
              <a:buAutoNum type="romanLcPeriod"/>
            </a:pPr>
            <a:r>
              <a:rPr lang="en-US" sz="1800" dirty="0" smtClean="0"/>
              <a:t>A </a:t>
            </a:r>
            <a:r>
              <a:rPr lang="en-US" sz="1800" b="1" u="sng" dirty="0" smtClean="0">
                <a:solidFill>
                  <a:srgbClr val="FFFF00"/>
                </a:solidFill>
              </a:rPr>
              <a:t>_________</a:t>
            </a:r>
            <a:r>
              <a:rPr lang="en-US" sz="1800" dirty="0" smtClean="0"/>
              <a:t> involving the journey of thousands of </a:t>
            </a:r>
            <a:r>
              <a:rPr lang="en-US" sz="1800" b="1" u="sng" dirty="0" smtClean="0">
                <a:solidFill>
                  <a:srgbClr val="FFFF00"/>
                </a:solidFill>
              </a:rPr>
              <a:t>____________</a:t>
            </a:r>
            <a:r>
              <a:rPr lang="en-US" sz="1800" dirty="0" smtClean="0"/>
              <a:t> to reclaim the holy land of </a:t>
            </a:r>
            <a:r>
              <a:rPr lang="en-US" sz="1800" b="1" u="sng" dirty="0" smtClean="0">
                <a:solidFill>
                  <a:srgbClr val="FFFF00"/>
                </a:solidFill>
              </a:rPr>
              <a:t>______________</a:t>
            </a:r>
            <a:r>
              <a:rPr lang="en-US" sz="1800" dirty="0" smtClean="0"/>
              <a:t> in the name of Christianity</a:t>
            </a:r>
          </a:p>
          <a:p>
            <a:pPr marL="1419606" lvl="2" indent="-514350">
              <a:buFont typeface="+mj-lt"/>
              <a:buAutoNum type="romanLcPeriod"/>
            </a:pPr>
            <a:r>
              <a:rPr lang="en-US" sz="1800" dirty="0" smtClean="0"/>
              <a:t>In all, there were </a:t>
            </a:r>
            <a:r>
              <a:rPr lang="en-US" sz="1800" b="1" u="sng" dirty="0" smtClean="0">
                <a:solidFill>
                  <a:srgbClr val="FFFF00"/>
                </a:solidFill>
              </a:rPr>
              <a:t>__</a:t>
            </a:r>
            <a:r>
              <a:rPr lang="en-US" sz="1800" dirty="0" smtClean="0"/>
              <a:t>or </a:t>
            </a:r>
            <a:r>
              <a:rPr lang="en-US" sz="1800" b="1" u="sng" dirty="0" smtClean="0">
                <a:solidFill>
                  <a:srgbClr val="FFFF00"/>
                </a:solidFill>
              </a:rPr>
              <a:t>__</a:t>
            </a:r>
            <a:r>
              <a:rPr lang="en-US" sz="1800" dirty="0" smtClean="0"/>
              <a:t>Crusades (depending on your source)</a:t>
            </a:r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81400"/>
            <a:ext cx="2981325" cy="2886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600200"/>
            <a:ext cx="9525000" cy="4709160"/>
          </a:xfrm>
        </p:spPr>
        <p:txBody>
          <a:bodyPr/>
          <a:lstStyle/>
          <a:p>
            <a:pPr marL="1042416" lvl="1" indent="-457200">
              <a:buFont typeface="+mj-lt"/>
              <a:buAutoNum type="alphaLcPeriod" startAt="2"/>
            </a:pPr>
            <a:r>
              <a:rPr lang="en-US" b="1" dirty="0" smtClean="0"/>
              <a:t>When were the Crusades?</a:t>
            </a:r>
            <a:endParaRPr lang="en-US" sz="2000" dirty="0" smtClean="0"/>
          </a:p>
          <a:p>
            <a:pPr marL="1419606" lvl="2" indent="-514350">
              <a:buFont typeface="+mj-lt"/>
              <a:buAutoNum type="romanLcPeriod"/>
            </a:pPr>
            <a:r>
              <a:rPr lang="en-US" sz="2400" dirty="0" smtClean="0"/>
              <a:t>Starts in </a:t>
            </a:r>
            <a:r>
              <a:rPr lang="en-US" sz="2400" b="1" u="sng" dirty="0" smtClean="0">
                <a:solidFill>
                  <a:srgbClr val="FFFF00"/>
                </a:solidFill>
              </a:rPr>
              <a:t>_______</a:t>
            </a:r>
            <a:r>
              <a:rPr lang="en-US" sz="2400" dirty="0" smtClean="0"/>
              <a:t> </a:t>
            </a:r>
            <a:r>
              <a:rPr lang="en-US" sz="2400" dirty="0" smtClean="0"/>
              <a:t>and lasts for nearly </a:t>
            </a:r>
            <a:r>
              <a:rPr lang="en-US" sz="2400" b="1" u="sng" dirty="0" smtClean="0">
                <a:solidFill>
                  <a:srgbClr val="FFFF00"/>
                </a:solidFill>
              </a:rPr>
              <a:t>______</a:t>
            </a:r>
            <a:r>
              <a:rPr lang="en-US" sz="2400" dirty="0" smtClean="0"/>
              <a:t> </a:t>
            </a:r>
            <a:r>
              <a:rPr lang="en-US" sz="2400" dirty="0" smtClean="0"/>
              <a:t>years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95600"/>
            <a:ext cx="5334000" cy="3448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86" y="381000"/>
            <a:ext cx="8703325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600200"/>
            <a:ext cx="9525000" cy="4709160"/>
          </a:xfrm>
        </p:spPr>
        <p:txBody>
          <a:bodyPr>
            <a:normAutofit/>
          </a:bodyPr>
          <a:lstStyle/>
          <a:p>
            <a:pPr marL="1042416" lvl="1" indent="-457200">
              <a:buFont typeface="+mj-lt"/>
              <a:buAutoNum type="alphaLcPeriod" startAt="3"/>
            </a:pPr>
            <a:r>
              <a:rPr lang="en-US" sz="2000" b="1" dirty="0" smtClean="0"/>
              <a:t>Why crusade?  Social, Economic, Spiritual, &amp; Political reasons</a:t>
            </a:r>
            <a:endParaRPr lang="en-US" sz="2000" dirty="0" smtClean="0"/>
          </a:p>
          <a:p>
            <a:pPr marL="1419606" lvl="2" indent="-514350"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FFFF00"/>
                </a:solidFill>
              </a:rPr>
              <a:t>________</a:t>
            </a:r>
            <a:r>
              <a:rPr lang="en-US" sz="2000" dirty="0" smtClean="0"/>
              <a:t>: </a:t>
            </a:r>
            <a:r>
              <a:rPr lang="en-US" sz="2000" dirty="0" smtClean="0"/>
              <a:t>Opportunity to get </a:t>
            </a:r>
            <a:r>
              <a:rPr lang="en-US" sz="2000" b="1" u="sng" dirty="0" smtClean="0">
                <a:solidFill>
                  <a:srgbClr val="FFFF00"/>
                </a:solidFill>
              </a:rPr>
              <a:t>__________</a:t>
            </a:r>
            <a:r>
              <a:rPr lang="en-US" sz="2000" dirty="0" smtClean="0"/>
              <a:t> </a:t>
            </a:r>
            <a:r>
              <a:rPr lang="en-US" sz="2000" dirty="0" smtClean="0"/>
              <a:t>to stop fighting each other and fight a new foe.  These knights </a:t>
            </a:r>
            <a:r>
              <a:rPr lang="en-US" sz="2000" b="1" u="sng" dirty="0" smtClean="0">
                <a:solidFill>
                  <a:srgbClr val="FFFF00"/>
                </a:solidFill>
              </a:rPr>
              <a:t>_____________________</a:t>
            </a:r>
            <a:r>
              <a:rPr lang="en-US" sz="2000" dirty="0" smtClean="0"/>
              <a:t> </a:t>
            </a:r>
            <a:r>
              <a:rPr lang="en-US" sz="2000" dirty="0" smtClean="0"/>
              <a:t>in Europe.</a:t>
            </a:r>
          </a:p>
          <a:p>
            <a:pPr marL="1419606" lvl="2" indent="-514350">
              <a:buFont typeface="+mj-lt"/>
              <a:buAutoNum type="roman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______________</a:t>
            </a:r>
            <a:r>
              <a:rPr lang="en-US" sz="1900" b="1" u="sng" dirty="0" smtClean="0">
                <a:solidFill>
                  <a:srgbClr val="FFFF00"/>
                </a:solidFill>
              </a:rPr>
              <a:t>:</a:t>
            </a:r>
            <a:r>
              <a:rPr lang="en-US" sz="1900" dirty="0" smtClean="0"/>
              <a:t> </a:t>
            </a:r>
            <a:r>
              <a:rPr lang="en-US" sz="1900" dirty="0" smtClean="0"/>
              <a:t>The Holy Lands of Jerusalem were generally </a:t>
            </a:r>
            <a:r>
              <a:rPr lang="en-US" sz="1900" b="1" u="sng" dirty="0" smtClean="0">
                <a:solidFill>
                  <a:srgbClr val="FFFF00"/>
                </a:solidFill>
              </a:rPr>
              <a:t>_________</a:t>
            </a:r>
            <a:r>
              <a:rPr lang="en-US" sz="1900" dirty="0" smtClean="0"/>
              <a:t>than </a:t>
            </a:r>
            <a:r>
              <a:rPr lang="en-US" sz="1900" dirty="0" smtClean="0"/>
              <a:t>Europe and many wanted to </a:t>
            </a:r>
            <a:r>
              <a:rPr lang="en-US" sz="1900" b="1" u="sng" dirty="0" smtClean="0">
                <a:solidFill>
                  <a:srgbClr val="FFFF00"/>
                </a:solidFill>
              </a:rPr>
              <a:t>_______________</a:t>
            </a:r>
            <a:r>
              <a:rPr lang="en-US" sz="1900" dirty="0" smtClean="0"/>
              <a:t>of </a:t>
            </a:r>
            <a:r>
              <a:rPr lang="en-US" sz="1900" dirty="0" smtClean="0"/>
              <a:t>that wealth</a:t>
            </a:r>
          </a:p>
          <a:p>
            <a:endParaRPr lang="en-US" dirty="0"/>
          </a:p>
        </p:txBody>
      </p:sp>
      <p:pic>
        <p:nvPicPr>
          <p:cNvPr id="11266" name="Picture 2" descr="http://www.paperspencils.com/wp-content/uploads/2012/06/9167470-two-knights-in-armor-is-fighting-at-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81400"/>
            <a:ext cx="4648200" cy="3103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600200"/>
            <a:ext cx="9525000" cy="4709160"/>
          </a:xfrm>
        </p:spPr>
        <p:txBody>
          <a:bodyPr>
            <a:normAutofit/>
          </a:bodyPr>
          <a:lstStyle/>
          <a:p>
            <a:pPr marL="1042416" lvl="1" indent="-457200">
              <a:buFont typeface="+mj-lt"/>
              <a:buAutoNum type="alphaLcPeriod" startAt="3"/>
            </a:pPr>
            <a:r>
              <a:rPr lang="en-US" sz="2200" b="1" dirty="0" smtClean="0"/>
              <a:t>Why crusade?  Social, Economic, Spiritual, &amp; Political reasons</a:t>
            </a:r>
            <a:endParaRPr lang="en-US" sz="2200" dirty="0" smtClean="0"/>
          </a:p>
          <a:p>
            <a:pPr marL="1419606" lvl="2" indent="-514350">
              <a:buFont typeface="+mj-lt"/>
              <a:buAutoNum type="romanLcPeriod" startAt="3"/>
            </a:pPr>
            <a:r>
              <a:rPr lang="en-US" sz="1900" b="1" u="sng" dirty="0" smtClean="0">
                <a:solidFill>
                  <a:srgbClr val="FFFF00"/>
                </a:solidFill>
              </a:rPr>
              <a:t>______________</a:t>
            </a:r>
            <a:r>
              <a:rPr lang="en-US" sz="1900" dirty="0" smtClean="0"/>
              <a:t>: </a:t>
            </a:r>
            <a:r>
              <a:rPr lang="en-US" sz="1900" dirty="0" smtClean="0"/>
              <a:t>Younger </a:t>
            </a:r>
            <a:r>
              <a:rPr lang="en-US" sz="1900" b="1" u="sng" dirty="0" smtClean="0">
                <a:solidFill>
                  <a:srgbClr val="FFFF00"/>
                </a:solidFill>
              </a:rPr>
              <a:t>_________</a:t>
            </a:r>
            <a:r>
              <a:rPr lang="en-US" sz="1900" dirty="0" smtClean="0"/>
              <a:t> </a:t>
            </a:r>
            <a:r>
              <a:rPr lang="en-US" sz="1900" dirty="0" smtClean="0"/>
              <a:t>who did not stand to inherit </a:t>
            </a:r>
            <a:r>
              <a:rPr lang="en-US" sz="1900" b="1" u="sng" dirty="0" smtClean="0">
                <a:solidFill>
                  <a:srgbClr val="FFFF00"/>
                </a:solidFill>
              </a:rPr>
              <a:t>__________________________</a:t>
            </a:r>
            <a:r>
              <a:rPr lang="en-US" sz="1900" dirty="0" smtClean="0"/>
              <a:t> </a:t>
            </a:r>
            <a:r>
              <a:rPr lang="en-US" sz="1900" dirty="0" smtClean="0"/>
              <a:t>were looking for </a:t>
            </a:r>
            <a:r>
              <a:rPr lang="en-US" sz="1900" b="1" u="sng" dirty="0" smtClean="0">
                <a:solidFill>
                  <a:srgbClr val="FFFF00"/>
                </a:solidFill>
              </a:rPr>
              <a:t>__________</a:t>
            </a:r>
            <a:r>
              <a:rPr lang="en-US" sz="1900" dirty="0" smtClean="0"/>
              <a:t> </a:t>
            </a:r>
            <a:r>
              <a:rPr lang="en-US" sz="1900" dirty="0" smtClean="0"/>
              <a:t>and adventure</a:t>
            </a:r>
          </a:p>
          <a:p>
            <a:pPr marL="1419606" lvl="2" indent="-514350">
              <a:buFont typeface="+mj-lt"/>
              <a:buAutoNum type="romanLcPeriod" startAt="3"/>
            </a:pPr>
            <a:r>
              <a:rPr lang="en-US" sz="2000" b="1" u="sng" dirty="0" smtClean="0">
                <a:solidFill>
                  <a:srgbClr val="FFFF00"/>
                </a:solidFill>
              </a:rPr>
              <a:t>_______________</a:t>
            </a:r>
            <a:r>
              <a:rPr lang="en-US" sz="2000" dirty="0" smtClean="0"/>
              <a:t>: </a:t>
            </a:r>
            <a:r>
              <a:rPr lang="en-US" sz="2000" dirty="0" smtClean="0"/>
              <a:t>Merchants supplied </a:t>
            </a:r>
            <a:r>
              <a:rPr lang="en-US" sz="2000" b="1" u="sng" dirty="0" smtClean="0">
                <a:solidFill>
                  <a:srgbClr val="FFFF00"/>
                </a:solidFill>
              </a:rPr>
              <a:t>________</a:t>
            </a:r>
            <a:r>
              <a:rPr lang="en-US" sz="2000" dirty="0" smtClean="0"/>
              <a:t>to </a:t>
            </a:r>
            <a:r>
              <a:rPr lang="en-US" sz="2000" dirty="0" smtClean="0"/>
              <a:t>finance the journey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52799"/>
            <a:ext cx="4419600" cy="3314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600200"/>
            <a:ext cx="9525000" cy="4709160"/>
          </a:xfrm>
        </p:spPr>
        <p:txBody>
          <a:bodyPr>
            <a:normAutofit/>
          </a:bodyPr>
          <a:lstStyle/>
          <a:p>
            <a:pPr marL="1042416" lvl="1" indent="-457200">
              <a:buFont typeface="+mj-lt"/>
              <a:buAutoNum type="alphaLcPeriod" startAt="2"/>
            </a:pPr>
            <a:r>
              <a:rPr lang="en-US" sz="2000" b="1" dirty="0" smtClean="0"/>
              <a:t>Why crusade?  Social, Economic, Spiritual, &amp; Political reasons</a:t>
            </a:r>
            <a:endParaRPr lang="en-US" sz="2000" dirty="0" smtClean="0"/>
          </a:p>
          <a:p>
            <a:pPr marL="1419606" lvl="2" indent="-514350">
              <a:buFont typeface="+mj-lt"/>
              <a:buAutoNum type="romanLcPeriod" startAt="5"/>
            </a:pPr>
            <a:r>
              <a:rPr lang="en-US" sz="1850" b="1" u="sng" dirty="0" smtClean="0">
                <a:solidFill>
                  <a:srgbClr val="FFFF00"/>
                </a:solidFill>
              </a:rPr>
              <a:t>____________</a:t>
            </a:r>
            <a:r>
              <a:rPr lang="en-US" sz="1850" dirty="0" smtClean="0"/>
              <a:t>: </a:t>
            </a:r>
            <a:r>
              <a:rPr lang="en-US" sz="1850" dirty="0" smtClean="0"/>
              <a:t>A chance for the pope to </a:t>
            </a:r>
            <a:r>
              <a:rPr lang="en-US" sz="1850" b="1" u="sng" dirty="0" smtClean="0">
                <a:solidFill>
                  <a:srgbClr val="FFFF00"/>
                </a:solidFill>
              </a:rPr>
              <a:t>_________________</a:t>
            </a:r>
            <a:r>
              <a:rPr lang="en-US" sz="1850" dirty="0" smtClean="0"/>
              <a:t> </a:t>
            </a:r>
            <a:r>
              <a:rPr lang="en-US" sz="1850" dirty="0" smtClean="0"/>
              <a:t>instead of Byzantine rival</a:t>
            </a:r>
          </a:p>
          <a:p>
            <a:pPr marL="1419606" lvl="2" indent="-514350">
              <a:buFont typeface="+mj-lt"/>
              <a:buAutoNum type="romanLcPeriod" startAt="5"/>
            </a:pPr>
            <a:r>
              <a:rPr lang="en-US" sz="1800" b="1" u="sng" dirty="0" smtClean="0">
                <a:solidFill>
                  <a:srgbClr val="FFFF00"/>
                </a:solidFill>
              </a:rPr>
              <a:t>_________________</a:t>
            </a:r>
            <a:r>
              <a:rPr lang="en-US" sz="1800" dirty="0" smtClean="0"/>
              <a:t>: </a:t>
            </a:r>
            <a:r>
              <a:rPr lang="en-US" sz="1800" dirty="0" smtClean="0"/>
              <a:t>Fight/die on Crusade = </a:t>
            </a:r>
            <a:r>
              <a:rPr lang="en-US" sz="1800" b="1" u="sng" dirty="0" smtClean="0">
                <a:solidFill>
                  <a:srgbClr val="FFFF00"/>
                </a:solidFill>
              </a:rPr>
              <a:t>____________</a:t>
            </a:r>
            <a:r>
              <a:rPr lang="en-US" sz="1800" dirty="0" smtClean="0"/>
              <a:t> </a:t>
            </a:r>
            <a:r>
              <a:rPr lang="en-US" sz="1800" dirty="0" smtClean="0"/>
              <a:t>to </a:t>
            </a:r>
            <a:r>
              <a:rPr lang="en-US" sz="1800" b="1" u="sng" dirty="0" smtClean="0">
                <a:solidFill>
                  <a:srgbClr val="FFFF00"/>
                </a:solidFill>
              </a:rPr>
              <a:t>____________</a:t>
            </a:r>
            <a:r>
              <a:rPr lang="en-US" sz="1800" dirty="0" smtClean="0"/>
              <a:t>(</a:t>
            </a:r>
            <a:r>
              <a:rPr lang="en-US" sz="1800" dirty="0" smtClean="0"/>
              <a:t>Christian </a:t>
            </a:r>
            <a:r>
              <a:rPr lang="en-US" sz="1800" b="1" u="sng" dirty="0" smtClean="0">
                <a:solidFill>
                  <a:srgbClr val="FFFF00"/>
                </a:solidFill>
              </a:rPr>
              <a:t>contradiction</a:t>
            </a:r>
            <a:r>
              <a:rPr lang="en-US" sz="1800" dirty="0" smtClean="0"/>
              <a:t>)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5410200" cy="353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86200"/>
            <a:ext cx="3187337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Pope Urban II</a:t>
            </a:r>
            <a:endParaRPr lang="en-US" dirty="0"/>
          </a:p>
        </p:txBody>
      </p:sp>
      <p:pic>
        <p:nvPicPr>
          <p:cNvPr id="27650" name="Picture 2" descr="http://3.bp.blogspot.com/_wX0ryj-RWpw/RwcZUsEnoAI/AAAAAAAAAFM/t6H1wU79caE/s320/Urban%2B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05000"/>
            <a:ext cx="3962400" cy="392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4791</TotalTime>
  <Words>556</Words>
  <Application>Microsoft Macintosh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The Middle ages</vt:lpstr>
      <vt:lpstr>Constructive Response Questions</vt:lpstr>
      <vt:lpstr>The Crusades</vt:lpstr>
      <vt:lpstr>The Crusades</vt:lpstr>
      <vt:lpstr>PowerPoint Presentation</vt:lpstr>
      <vt:lpstr>The Crusades</vt:lpstr>
      <vt:lpstr>The Crusades</vt:lpstr>
      <vt:lpstr>The Crusades</vt:lpstr>
      <vt:lpstr>Pope Urban II</vt:lpstr>
      <vt:lpstr>The Crusades</vt:lpstr>
      <vt:lpstr>The Crusades</vt:lpstr>
      <vt:lpstr>Saladin</vt:lpstr>
      <vt:lpstr>The Second Crusade</vt:lpstr>
      <vt:lpstr>The Crusades</vt:lpstr>
      <vt:lpstr>The Crusades</vt:lpstr>
      <vt:lpstr>The Crusades</vt:lpstr>
      <vt:lpstr>The Crusades</vt:lpstr>
      <vt:lpstr>The Crusades</vt:lpstr>
      <vt:lpstr>Constructive Response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ages</dc:title>
  <dc:creator>karl.sagan</dc:creator>
  <cp:lastModifiedBy>fincheram</cp:lastModifiedBy>
  <cp:revision>27</cp:revision>
  <dcterms:created xsi:type="dcterms:W3CDTF">2015-01-02T23:32:36Z</dcterms:created>
  <dcterms:modified xsi:type="dcterms:W3CDTF">2015-03-10T16:53:57Z</dcterms:modified>
</cp:coreProperties>
</file>