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76" r:id="rId6"/>
    <p:sldId id="277" r:id="rId7"/>
    <p:sldId id="260" r:id="rId8"/>
    <p:sldId id="259" r:id="rId9"/>
    <p:sldId id="274" r:id="rId10"/>
    <p:sldId id="261" r:id="rId11"/>
    <p:sldId id="262" r:id="rId12"/>
    <p:sldId id="263" r:id="rId13"/>
    <p:sldId id="264" r:id="rId14"/>
    <p:sldId id="265" r:id="rId15"/>
    <p:sldId id="266" r:id="rId16"/>
    <p:sldId id="278" r:id="rId17"/>
    <p:sldId id="267" r:id="rId18"/>
    <p:sldId id="279" r:id="rId19"/>
    <p:sldId id="269" r:id="rId20"/>
    <p:sldId id="268" r:id="rId21"/>
    <p:sldId id="270" r:id="rId22"/>
    <p:sldId id="271" r:id="rId23"/>
    <p:sldId id="272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4F2B90D-36EC-41AC-94F6-FD1AD7F78A2A}" type="datetimeFigureOut">
              <a:rPr lang="en-US" smtClean="0"/>
              <a:pPr/>
              <a:t>12/14/14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35A11E-0B0D-4A17-AFCC-5E93FD0C4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B90D-36EC-41AC-94F6-FD1AD7F78A2A}" type="datetimeFigureOut">
              <a:rPr lang="en-US" smtClean="0"/>
              <a:pPr/>
              <a:t>12/14/14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5A11E-0B0D-4A17-AFCC-5E93FD0C4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4F2B90D-36EC-41AC-94F6-FD1AD7F78A2A}" type="datetimeFigureOut">
              <a:rPr lang="en-US" smtClean="0"/>
              <a:pPr/>
              <a:t>12/14/14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B35A11E-0B0D-4A17-AFCC-5E93FD0C4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B90D-36EC-41AC-94F6-FD1AD7F78A2A}" type="datetimeFigureOut">
              <a:rPr lang="en-US" smtClean="0"/>
              <a:pPr/>
              <a:t>12/14/14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35A11E-0B0D-4A17-AFCC-5E93FD0C43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B90D-36EC-41AC-94F6-FD1AD7F78A2A}" type="datetimeFigureOut">
              <a:rPr lang="en-US" smtClean="0"/>
              <a:pPr/>
              <a:t>12/14/14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B35A11E-0B0D-4A17-AFCC-5E93FD0C43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4F2B90D-36EC-41AC-94F6-FD1AD7F78A2A}" type="datetimeFigureOut">
              <a:rPr lang="en-US" smtClean="0"/>
              <a:pPr/>
              <a:t>12/14/14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B35A11E-0B0D-4A17-AFCC-5E93FD0C43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4F2B90D-36EC-41AC-94F6-FD1AD7F78A2A}" type="datetimeFigureOut">
              <a:rPr lang="en-US" smtClean="0"/>
              <a:pPr/>
              <a:t>12/14/14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B35A11E-0B0D-4A17-AFCC-5E93FD0C43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B90D-36EC-41AC-94F6-FD1AD7F78A2A}" type="datetimeFigureOut">
              <a:rPr lang="en-US" smtClean="0"/>
              <a:pPr/>
              <a:t>12/14/14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35A11E-0B0D-4A17-AFCC-5E93FD0C4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B90D-36EC-41AC-94F6-FD1AD7F78A2A}" type="datetimeFigureOut">
              <a:rPr lang="en-US" smtClean="0"/>
              <a:pPr/>
              <a:t>12/14/14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35A11E-0B0D-4A17-AFCC-5E93FD0C4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B90D-36EC-41AC-94F6-FD1AD7F78A2A}" type="datetimeFigureOut">
              <a:rPr lang="en-US" smtClean="0"/>
              <a:pPr/>
              <a:t>12/14/14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35A11E-0B0D-4A17-AFCC-5E93FD0C43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4F2B90D-36EC-41AC-94F6-FD1AD7F78A2A}" type="datetimeFigureOut">
              <a:rPr lang="en-US" smtClean="0"/>
              <a:pPr/>
              <a:t>12/14/14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B35A11E-0B0D-4A17-AFCC-5E93FD0C43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4F2B90D-36EC-41AC-94F6-FD1AD7F78A2A}" type="datetimeFigureOut">
              <a:rPr lang="en-US" smtClean="0"/>
              <a:pPr/>
              <a:t>12/14/14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B35A11E-0B0D-4A17-AFCC-5E93FD0C4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hyperlink" Target="file://localhost//upload.wikimedia.org/wikipedia/commons/e/e9/Nathuram.jpg" TargetMode="External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en.wikipedia.org/wiki/File:Nathuram_godse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file://localhost//upload.wikimedia.org/wikipedia/commons/d/d7/Bundesarchiv_Bild_183-61849-0001,_Indien,_Otto_Grotewohl_bei_Ministerpra%CC%88sident_Nehru_cropped.jpg" TargetMode="Externa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file://localhost//upload.wikimedia.org/wikipedia/commons/f/f3/Gandhi_spinning.jpg" TargetMode="Externa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2" Type="http://schemas.openxmlformats.org/officeDocument/2006/relationships/hyperlink" Target="file://localhost//upload.wikimedia.org/wikipedia/commons/4/4c/Benazir_Bhutto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file://localhost//upload.wikimedia.org/wikipedia/commons/2/28/November_1970_Bhola_Cyclone_Repair.jpg" TargetMode="External"/><Relationship Id="rId3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file://localhost//upload.wikimedia.org/wikipedia/en/a/a6/Ltte_emblem.jpg" TargetMode="External"/><Relationship Id="rId3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file://localhost//upload.wikimedia.org/wikipedia/commons/9/94/Jinnah_Gandhi.jpg" TargetMode="External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hyperlink" Target="file://localhost//upload.wikimedia.org/wikipedia/en/1/14/Quaidportrait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file://localhost//upload.wikimedia.org/wikipedia/en/c/c8/Partion1.jpg" TargetMode="Externa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file://localhost//upload.wikimedia.org/wikipedia/commons/3/3c/Partition_of_India-en.svg" TargetMode="Externa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34.1 Indian Subcontinent Achieves Freedom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New nations emerge from the British colony of India.</a:t>
            </a:r>
            <a:endParaRPr lang="en-US" dirty="0"/>
          </a:p>
        </p:txBody>
      </p:sp>
      <p:pic>
        <p:nvPicPr>
          <p:cNvPr id="40964" name="Picture 4" descr="http://images.classwell.com/mcd_xhtml_ebooks/2005_world_history/images/mcd_mwh2005_0618377115_p564_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99267" cy="4495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 and Bloodshed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Millions leave their homes to resettle in Hindu and Muslim lands</a:t>
            </a:r>
          </a:p>
          <a:p>
            <a:r>
              <a:rPr lang="en-US" dirty="0" smtClean="0"/>
              <a:t>Hindu-Muslim violence erupts during this movement; one million die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 and Bloodshed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Indian independence movement leader Mohandas Gandhi is </a:t>
            </a:r>
            <a:r>
              <a:rPr lang="en-US" b="1" dirty="0" smtClean="0"/>
              <a:t>assassinated</a:t>
            </a:r>
            <a:r>
              <a:rPr lang="en-US" dirty="0" smtClean="0"/>
              <a:t> by a radical Hindu </a:t>
            </a:r>
            <a:r>
              <a:rPr lang="en-US" b="1" dirty="0" smtClean="0"/>
              <a:t>Nathuram Godse, </a:t>
            </a:r>
            <a:r>
              <a:rPr lang="en-US" dirty="0" smtClean="0"/>
              <a:t>January 30, 1948.</a:t>
            </a:r>
          </a:p>
          <a:p>
            <a:pPr lvl="1"/>
            <a:r>
              <a:rPr lang="en-US" dirty="0" smtClean="0"/>
              <a:t>Assassin opposed Gandhi’s support of Muslim rights</a:t>
            </a:r>
          </a:p>
          <a:p>
            <a:pPr lvl="1"/>
            <a:r>
              <a:rPr lang="en-US" dirty="0" smtClean="0"/>
              <a:t>Supporters of Gandhi opposed his death sentence because they say it was against was Gandhi’s principles.</a:t>
            </a:r>
          </a:p>
          <a:p>
            <a:pPr lvl="1"/>
            <a:r>
              <a:rPr lang="en-US" dirty="0" smtClean="0"/>
              <a:t>He was hanged November 15, 1949.</a:t>
            </a:r>
          </a:p>
        </p:txBody>
      </p:sp>
      <p:pic>
        <p:nvPicPr>
          <p:cNvPr id="24578" name="Picture 2" descr="http://upload.wikimedia.org/wikipedia/commons/thumb/4/4e/Nathuram_godse.jpg/220px-Nathuram_godse.jpg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7462" y="0"/>
            <a:ext cx="2776538" cy="4038600"/>
          </a:xfrm>
          <a:prstGeom prst="rect">
            <a:avLst/>
          </a:prstGeom>
          <a:noFill/>
        </p:spPr>
      </p:pic>
      <p:pic>
        <p:nvPicPr>
          <p:cNvPr id="24580" name="Picture 4" descr="File:Nathura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000500"/>
            <a:ext cx="3048000" cy="2857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86200" y="6019800"/>
            <a:ext cx="2209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Group photo of the alleged conspirators.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for Kashmir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India and Pakistan fight over Kashmir, a region in northern India</a:t>
            </a:r>
          </a:p>
          <a:p>
            <a:r>
              <a:rPr lang="en-US" dirty="0" smtClean="0"/>
              <a:t>Cease-fire in 1949, but disputes over the region continues.</a:t>
            </a:r>
          </a:p>
          <a:p>
            <a:r>
              <a:rPr lang="en-US" dirty="0" smtClean="0"/>
              <a:t>In total, India and Pakistan have fought four wars</a:t>
            </a:r>
          </a:p>
          <a:p>
            <a:pPr lvl="1"/>
            <a:r>
              <a:rPr lang="en-US" dirty="0" smtClean="0"/>
              <a:t>Indo-Pakistan War of 1947</a:t>
            </a:r>
          </a:p>
          <a:p>
            <a:pPr lvl="1"/>
            <a:r>
              <a:rPr lang="en-US" dirty="0" smtClean="0"/>
              <a:t>Indo-Pakistan War of 1965</a:t>
            </a:r>
          </a:p>
          <a:p>
            <a:pPr lvl="1"/>
            <a:r>
              <a:rPr lang="en-US" dirty="0" smtClean="0"/>
              <a:t>Indo-Pakistan War of 1971</a:t>
            </a:r>
          </a:p>
          <a:p>
            <a:pPr lvl="1"/>
            <a:r>
              <a:rPr lang="en-US" dirty="0" smtClean="0"/>
              <a:t>Indo-Pakistan War of 1999 (minor war)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India</a:t>
            </a:r>
            <a:endParaRPr lang="en-US" dirty="0"/>
          </a:p>
        </p:txBody>
      </p:sp>
      <p:pic>
        <p:nvPicPr>
          <p:cNvPr id="22530" name="Picture 2" descr="File:Flag of India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41663"/>
            <a:ext cx="6096000" cy="4061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Nehru Leads India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Jawaharlal Nehru </a:t>
            </a:r>
            <a:r>
              <a:rPr lang="en-US" dirty="0" smtClean="0"/>
              <a:t>becomes the first prime minister of independent India</a:t>
            </a:r>
          </a:p>
          <a:p>
            <a:r>
              <a:rPr lang="en-US" dirty="0" smtClean="0"/>
              <a:t>Rules for 17 years; pushes for economic and social reforms</a:t>
            </a:r>
          </a:p>
          <a:p>
            <a:r>
              <a:rPr lang="en-US" dirty="0" smtClean="0"/>
              <a:t>Leads alliance of countries that were neutral in Cold War</a:t>
            </a:r>
            <a:endParaRPr lang="en-US" dirty="0"/>
          </a:p>
        </p:txBody>
      </p:sp>
      <p:pic>
        <p:nvPicPr>
          <p:cNvPr id="21506" name="Picture 2" descr="File:Bundesarchiv Bild 183-61849-0001, Indien, Otto Grotewohl bei Ministerpräsident Nehru cropped.jpg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2684" y="1589087"/>
            <a:ext cx="3171716" cy="5086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Troubled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3886200" cy="4572000"/>
          </a:xfrm>
        </p:spPr>
        <p:txBody>
          <a:bodyPr/>
          <a:lstStyle/>
          <a:p>
            <a:r>
              <a:rPr lang="en-US" dirty="0" smtClean="0"/>
              <a:t>Nehru’s daughter, </a:t>
            </a:r>
            <a:r>
              <a:rPr lang="en-US" b="1" dirty="0" err="1" smtClean="0"/>
              <a:t>Indira</a:t>
            </a:r>
            <a:r>
              <a:rPr lang="en-US" b="1" dirty="0" smtClean="0"/>
              <a:t> Gandhi</a:t>
            </a:r>
            <a:r>
              <a:rPr lang="en-US" dirty="0" smtClean="0"/>
              <a:t>, rules much of the time from 1966-1984.</a:t>
            </a:r>
          </a:p>
          <a:p>
            <a:r>
              <a:rPr lang="en-US" dirty="0" smtClean="0"/>
              <a:t>She faces opposition from Sikhs, and is </a:t>
            </a:r>
            <a:r>
              <a:rPr lang="en-US" b="1" u="sng" dirty="0" smtClean="0"/>
              <a:t>assassinated by Sikh bodyguards</a:t>
            </a:r>
            <a:r>
              <a:rPr lang="en-US" dirty="0" smtClean="0"/>
              <a:t>.</a:t>
            </a:r>
          </a:p>
        </p:txBody>
      </p:sp>
      <p:pic>
        <p:nvPicPr>
          <p:cNvPr id="20482" name="Picture 2" descr="TIME Magazine Cover: Indira Gandhi -- Nov. 12, 198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423" y="1524000"/>
            <a:ext cx="4048578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Troubled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Her son </a:t>
            </a:r>
            <a:r>
              <a:rPr lang="en-US" b="1" dirty="0" smtClean="0"/>
              <a:t>Rajiv Gandhi</a:t>
            </a:r>
            <a:r>
              <a:rPr lang="en-US" dirty="0" smtClean="0"/>
              <a:t> becomes prime minister, but is </a:t>
            </a:r>
            <a:r>
              <a:rPr lang="en-US" b="1" u="sng" dirty="0" smtClean="0"/>
              <a:t>assassinated in 1991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8130" name="Picture 2" descr="File:Rajiv Gandhi, PM of India official portrait from the PM of India websit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76400"/>
            <a:ext cx="2895600" cy="4575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Twenty-First Century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54102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India is one of the world’s most populous nations</a:t>
            </a:r>
          </a:p>
          <a:p>
            <a:r>
              <a:rPr lang="en-US" dirty="0" smtClean="0"/>
              <a:t>India faces various population, social, and religious problems</a:t>
            </a:r>
          </a:p>
          <a:p>
            <a:r>
              <a:rPr lang="en-US" dirty="0" smtClean="0"/>
              <a:t>India continues struggles with Pakistan; both become </a:t>
            </a:r>
            <a:r>
              <a:rPr lang="en-US" b="1" dirty="0" smtClean="0"/>
              <a:t>nuclear powers</a:t>
            </a:r>
          </a:p>
          <a:p>
            <a:r>
              <a:rPr lang="en-US" dirty="0" smtClean="0"/>
              <a:t>Right—see the </a:t>
            </a:r>
            <a:r>
              <a:rPr lang="en-US" b="1" dirty="0" err="1" smtClean="0"/>
              <a:t>Prithvi</a:t>
            </a:r>
            <a:r>
              <a:rPr lang="en-US" b="1" dirty="0" smtClean="0"/>
              <a:t> I</a:t>
            </a:r>
            <a:r>
              <a:rPr lang="en-US" dirty="0" smtClean="0"/>
              <a:t> tactical missile capable of carrying a nuclear weapon.</a:t>
            </a:r>
          </a:p>
        </p:txBody>
      </p:sp>
      <p:pic>
        <p:nvPicPr>
          <p:cNvPr id="19460" name="Picture 4" descr="http://upload.wikimedia.org/wikipedia/en/thumb/2/23/Prithvi_02.jpg/220px-Prithvi_0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507375"/>
            <a:ext cx="2137348" cy="474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Power: India-Pakistan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Indian Nuclear Power Plants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Pakistani Nuclear Power Plants</a:t>
            </a:r>
            <a:endParaRPr lang="en-US" dirty="0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3436" y="2438400"/>
            <a:ext cx="364052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438400"/>
            <a:ext cx="356127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Pakistan Copes </a:t>
            </a:r>
            <a:r>
              <a:rPr lang="en-US" dirty="0" smtClean="0"/>
              <a:t>with Freedom</a:t>
            </a:r>
            <a:endParaRPr lang="en-US" dirty="0"/>
          </a:p>
        </p:txBody>
      </p:sp>
      <p:pic>
        <p:nvPicPr>
          <p:cNvPr id="17410" name="Picture 2" descr="File:Flag of Pakistan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90800"/>
            <a:ext cx="6404801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Movement Toward Independence</a:t>
            </a:r>
            <a:endParaRPr lang="en-US" dirty="0"/>
          </a:p>
        </p:txBody>
      </p:sp>
      <p:pic>
        <p:nvPicPr>
          <p:cNvPr id="23554" name="Picture 2" descr="File:Gandhi spinn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5830066" cy="4343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67400" y="2667000"/>
            <a:ext cx="3048000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Gandhi encouraged Indians to spin thread and weave their own cloth and wear traditional Indian clothing as a way get away from a dependence on British-made goods. Here Gandhi spins thread for his own clothing.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Pakistan begins as two separate and divided states</a:t>
            </a:r>
          </a:p>
          <a:p>
            <a:r>
              <a:rPr lang="en-US" dirty="0" smtClean="0"/>
              <a:t>East Pakistan is more populous; West Pakistan houses government</a:t>
            </a:r>
          </a:p>
          <a:p>
            <a:r>
              <a:rPr lang="en-US" dirty="0" smtClean="0"/>
              <a:t>East Pakistan declares independence from West Pakistan in 1971</a:t>
            </a:r>
          </a:p>
          <a:p>
            <a:r>
              <a:rPr lang="en-US" dirty="0" smtClean="0"/>
              <a:t>Civil war erupts; East wins, becomes new nation of Bangladesh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Pattern of Instability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different governments rule Pakistan, non achieve stability</a:t>
            </a:r>
          </a:p>
          <a:p>
            <a:r>
              <a:rPr lang="en-US" b="1" dirty="0" smtClean="0"/>
              <a:t>Benazir Bhutto</a:t>
            </a:r>
            <a:r>
              <a:rPr lang="en-US" dirty="0" smtClean="0"/>
              <a:t> leads Pakistan in 1980s and 1990s but is ousted. The military now rules.</a:t>
            </a:r>
          </a:p>
          <a:p>
            <a:r>
              <a:rPr lang="en-US" dirty="0" smtClean="0"/>
              <a:t>Bhutto is assassinated in 2007.</a:t>
            </a:r>
            <a:endParaRPr lang="en-US" dirty="0"/>
          </a:p>
        </p:txBody>
      </p:sp>
      <p:pic>
        <p:nvPicPr>
          <p:cNvPr id="16386" name="Picture 2" descr="File:Benazir Bhutto.jpg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3650" y="1589088"/>
            <a:ext cx="3429000" cy="4572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934670"/>
            <a:ext cx="3429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U.S. President George W. Bush condemned the assassination in a 27 December press conference.</a:t>
            </a:r>
            <a:endParaRPr lang="en-US" dirty="0"/>
          </a:p>
        </p:txBody>
      </p:sp>
      <p:pic>
        <p:nvPicPr>
          <p:cNvPr id="16388" name="Picture 4" descr="http://upload.wikimedia.org/wikipedia/commons/thumb/f/fe/President_and_Mrs._Bush_Extend_Condolences_Regarding_Assassination_of_Benazir_Bhutto%2C_Condemn_Violence.jpg/220px-President_and_Mrs._Bush_Extend_Condolences_Regarding_Assassination_of_Benazir_Bhutto%2C_Condemn_Viole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419725"/>
            <a:ext cx="2095500" cy="143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Bangladesh and Sri Lanka Struggle</a:t>
            </a:r>
            <a:endParaRPr lang="en-US" dirty="0"/>
          </a:p>
        </p:txBody>
      </p:sp>
      <p:pic>
        <p:nvPicPr>
          <p:cNvPr id="15362" name="Picture 2" descr="File:Flag of Bangladesh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743200"/>
            <a:ext cx="4191000" cy="2514600"/>
          </a:xfrm>
          <a:prstGeom prst="rect">
            <a:avLst/>
          </a:prstGeom>
          <a:noFill/>
        </p:spPr>
      </p:pic>
      <p:pic>
        <p:nvPicPr>
          <p:cNvPr id="15364" name="Picture 4" descr="File:Flag of Sri Lank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19400"/>
            <a:ext cx="41148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Bangladesh Faces Many Problems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Bangladesh struggles with political instability; economic hardship</a:t>
            </a:r>
          </a:p>
          <a:p>
            <a:r>
              <a:rPr lang="en-US" dirty="0" smtClean="0"/>
              <a:t>Also endures many natural disasters: storms and cyclones</a:t>
            </a:r>
          </a:p>
          <a:p>
            <a:pPr lvl="1"/>
            <a:r>
              <a:rPr lang="en-US" dirty="0" smtClean="0"/>
              <a:t>1970 (Nov 12) </a:t>
            </a:r>
            <a:r>
              <a:rPr lang="en-US" b="1" dirty="0" err="1" smtClean="0"/>
              <a:t>Bhola</a:t>
            </a:r>
            <a:r>
              <a:rPr lang="en-US" b="1" dirty="0" smtClean="0"/>
              <a:t> Cyclone</a:t>
            </a:r>
            <a:r>
              <a:rPr lang="en-US" dirty="0" smtClean="0"/>
              <a:t> resulted in the deaths of up to 500,00 due mostly to flooding. This was the </a:t>
            </a:r>
            <a:r>
              <a:rPr lang="en-US" u="sng" dirty="0" smtClean="0"/>
              <a:t>deadliest tropical cyclone ever recorded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4338" name="Picture 2" descr="File:November 1970 Bhola Cyclone Repair.jpg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8285" y="2057400"/>
            <a:ext cx="4585715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Strife Grips Sri Lanka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Island of Sri Lanka, formerly Ceylon, wins independence in 1948</a:t>
            </a:r>
          </a:p>
          <a:p>
            <a:r>
              <a:rPr lang="en-US" dirty="0" smtClean="0"/>
              <a:t>Population split between Buddhist Sinhalese and Hindu Tamils</a:t>
            </a:r>
          </a:p>
          <a:p>
            <a:r>
              <a:rPr lang="en-US" dirty="0" smtClean="0"/>
              <a:t>Tamils begin fighting for their own state. They were defeated by the Sri Lankan Army in 2009.</a:t>
            </a:r>
            <a:endParaRPr lang="en-US" dirty="0"/>
          </a:p>
        </p:txBody>
      </p:sp>
      <p:pic>
        <p:nvPicPr>
          <p:cNvPr id="13314" name="Picture 2" descr="File:Ltte emblem.jpg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999" y="1524000"/>
            <a:ext cx="3604481" cy="4343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19401" y="6019800"/>
            <a:ext cx="63246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Symbol of the </a:t>
            </a:r>
            <a:r>
              <a:rPr lang="en-US" u="sng" dirty="0" smtClean="0"/>
              <a:t>Liberation Tigers of Tamil </a:t>
            </a:r>
            <a:r>
              <a:rPr lang="en-US" u="sng" dirty="0" err="1" smtClean="0"/>
              <a:t>Eelam</a:t>
            </a:r>
            <a:r>
              <a:rPr lang="en-US" u="sng" dirty="0" smtClean="0"/>
              <a:t> </a:t>
            </a:r>
            <a:r>
              <a:rPr lang="en-US" dirty="0" smtClean="0"/>
              <a:t>who </a:t>
            </a:r>
            <a:r>
              <a:rPr lang="en-US" dirty="0" err="1" smtClean="0"/>
              <a:t>saught</a:t>
            </a:r>
            <a:r>
              <a:rPr lang="en-US" dirty="0" smtClean="0"/>
              <a:t> independence from Sri Lanka.  They were defeated in 2009.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Struggling Against British Rule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Indian independence movement intensifies after World War II</a:t>
            </a:r>
          </a:p>
          <a:p>
            <a:r>
              <a:rPr lang="en-US" dirty="0" smtClean="0"/>
              <a:t>Country is split; much animosity between Hindus and Muslims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Struggling Against British Rule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Congress Party</a:t>
            </a:r>
            <a:r>
              <a:rPr lang="en-US" dirty="0" smtClean="0"/>
              <a:t> is leading independence party; most members are Hindu.</a:t>
            </a:r>
          </a:p>
        </p:txBody>
      </p:sp>
      <p:pic>
        <p:nvPicPr>
          <p:cNvPr id="47106" name="Picture 2" descr="INC-flag.sv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057400"/>
            <a:ext cx="355218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Struggling Against British Rule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Muslim League</a:t>
            </a:r>
            <a:r>
              <a:rPr lang="en-US" dirty="0" smtClean="0"/>
              <a:t>—group formed to protect Muslim interests</a:t>
            </a:r>
          </a:p>
          <a:p>
            <a:r>
              <a:rPr lang="en-US" dirty="0" smtClean="0"/>
              <a:t>The symbol to the right later becomes the flag of Pakistan.</a:t>
            </a:r>
          </a:p>
        </p:txBody>
      </p:sp>
      <p:pic>
        <p:nvPicPr>
          <p:cNvPr id="46082" name="Picture 2" descr="File:Flag of the Pakistan Muslim League (Q).sv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050" y="2147888"/>
            <a:ext cx="3886200" cy="345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Struggling Against British Rule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Muhammad Ali Jinnah</a:t>
            </a:r>
            <a:r>
              <a:rPr lang="en-US" dirty="0" smtClean="0"/>
              <a:t>—Muslim League leader</a:t>
            </a:r>
          </a:p>
          <a:p>
            <a:r>
              <a:rPr lang="en-US" dirty="0" smtClean="0"/>
              <a:t>Gandhi’s willingness to work with Muslims angered extremist Hindus.</a:t>
            </a:r>
            <a:endParaRPr lang="en-US" dirty="0"/>
          </a:p>
        </p:txBody>
      </p:sp>
      <p:pic>
        <p:nvPicPr>
          <p:cNvPr id="45058" name="Picture 2" descr="File:Quaidportrait.jpg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752600"/>
            <a:ext cx="3581400" cy="4775200"/>
          </a:xfrm>
          <a:prstGeom prst="rect">
            <a:avLst/>
          </a:prstGeom>
          <a:noFill/>
        </p:spPr>
      </p:pic>
      <p:pic>
        <p:nvPicPr>
          <p:cNvPr id="19458" name="Picture 2" descr="File:Jinnah Gandh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804409"/>
            <a:ext cx="2667000" cy="2053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Freedom Brings Turmoil</a:t>
            </a:r>
            <a:endParaRPr lang="en-US" dirty="0"/>
          </a:p>
        </p:txBody>
      </p:sp>
      <p:pic>
        <p:nvPicPr>
          <p:cNvPr id="18434" name="Picture 2" descr="File:Partion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399"/>
            <a:ext cx="5715000" cy="40386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0" y="2590800"/>
            <a:ext cx="45720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/>
              <a:t>A railway station in Punjab during large-scale migration that followed partition of India along religious lines.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 and Bloodshed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British adopt a policy of </a:t>
            </a:r>
            <a:r>
              <a:rPr lang="en-US" b="1" dirty="0" smtClean="0"/>
              <a:t>partition</a:t>
            </a:r>
            <a:r>
              <a:rPr lang="en-US" dirty="0" smtClean="0"/>
              <a:t>—splitting Indian into two countries</a:t>
            </a:r>
          </a:p>
          <a:p>
            <a:r>
              <a:rPr lang="en-US" dirty="0" smtClean="0"/>
              <a:t>India would be largely Hindu nation; Pakistan mostly Muslim</a:t>
            </a:r>
          </a:p>
          <a:p>
            <a:r>
              <a:rPr lang="en-US" dirty="0" smtClean="0"/>
              <a:t>Great Britain grants independence to both in 1947</a:t>
            </a:r>
          </a:p>
        </p:txBody>
      </p:sp>
      <p:pic>
        <p:nvPicPr>
          <p:cNvPr id="27650" name="Picture 2" descr="File:Partition of India-en.svg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5050" y="1606878"/>
            <a:ext cx="3886200" cy="4536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mages.classwell.com/mcd_xhtml_ebooks/2005_world_history/images/mcd_mwh2005_0618377115_p564_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3887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189</TotalTime>
  <Words>716</Words>
  <Application>Microsoft Macintosh PowerPoint</Application>
  <PresentationFormat>On-screen Show (4:3)</PresentationFormat>
  <Paragraphs>77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Median</vt:lpstr>
      <vt:lpstr>34.1 Indian Subcontinent Achieves Freedom</vt:lpstr>
      <vt:lpstr>A Movement Toward Independence</vt:lpstr>
      <vt:lpstr>Struggling Against British Rule</vt:lpstr>
      <vt:lpstr>Struggling Against British Rule</vt:lpstr>
      <vt:lpstr>Struggling Against British Rule</vt:lpstr>
      <vt:lpstr>Struggling Against British Rule</vt:lpstr>
      <vt:lpstr>Freedom Brings Turmoil</vt:lpstr>
      <vt:lpstr>Partition and Bloodshed</vt:lpstr>
      <vt:lpstr>PowerPoint Presentation</vt:lpstr>
      <vt:lpstr>Partition and Bloodshed</vt:lpstr>
      <vt:lpstr>Partition and Bloodshed</vt:lpstr>
      <vt:lpstr>The Battle for Kashmir</vt:lpstr>
      <vt:lpstr>Modern India</vt:lpstr>
      <vt:lpstr>Nehru Leads India</vt:lpstr>
      <vt:lpstr>Troubled Times</vt:lpstr>
      <vt:lpstr>Troubled Times</vt:lpstr>
      <vt:lpstr>Twenty-First Century Challenges</vt:lpstr>
      <vt:lpstr>Nuclear Power: India-Pakistan</vt:lpstr>
      <vt:lpstr>Pakistan Copes with Freedom</vt:lpstr>
      <vt:lpstr>Civil War</vt:lpstr>
      <vt:lpstr>A Pattern of Instability</vt:lpstr>
      <vt:lpstr>Bangladesh and Sri Lanka Struggle</vt:lpstr>
      <vt:lpstr>Bangladesh Faces Many Problems</vt:lpstr>
      <vt:lpstr>Civil Strife Grips Sri Lanka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34.1 Indian Subcontinent Achieves Freedom</dc:title>
  <dc:creator>Windows User</dc:creator>
  <cp:lastModifiedBy>fincheram</cp:lastModifiedBy>
  <cp:revision>22</cp:revision>
  <dcterms:created xsi:type="dcterms:W3CDTF">2012-05-04T14:32:26Z</dcterms:created>
  <dcterms:modified xsi:type="dcterms:W3CDTF">2014-12-14T19:20:59Z</dcterms:modified>
</cp:coreProperties>
</file>